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1"/>
  </p:notesMasterIdLst>
  <p:sldIdLst>
    <p:sldId id="256" r:id="rId2"/>
    <p:sldId id="301" r:id="rId3"/>
    <p:sldId id="296" r:id="rId4"/>
    <p:sldId id="308" r:id="rId5"/>
    <p:sldId id="303" r:id="rId6"/>
    <p:sldId id="305" r:id="rId7"/>
    <p:sldId id="297" r:id="rId8"/>
    <p:sldId id="309" r:id="rId9"/>
    <p:sldId id="306" r:id="rId10"/>
  </p:sldIdLst>
  <p:sldSz cx="9144000" cy="5143500" type="screen16x9"/>
  <p:notesSz cx="6858000" cy="9144000"/>
  <p:embeddedFontLst>
    <p:embeddedFont>
      <p:font typeface="Imprima" panose="020B0604020202020204" charset="0"/>
      <p:regular r:id="rId12"/>
    </p:embeddedFont>
    <p:embeddedFont>
      <p:font typeface="Josefin Sans" pitchFamily="2" charset="0"/>
      <p:regular r:id="rId13"/>
      <p:bold r:id="rId14"/>
      <p:italic r:id="rId15"/>
      <p:boldItalic r:id="rId16"/>
    </p:embeddedFont>
    <p:embeddedFont>
      <p:font typeface="Raleway"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669385B-7F73-4C48-B251-7BE623089057}">
  <a:tblStyle styleId="{6669385B-7F73-4C48-B251-7BE62308905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A304C54-E3B4-4C95-8DCD-783476A29CDA}"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8230" autoAdjust="0"/>
  </p:normalViewPr>
  <p:slideViewPr>
    <p:cSldViewPr snapToGrid="0">
      <p:cViewPr varScale="1">
        <p:scale>
          <a:sx n="146" d="100"/>
          <a:sy n="146" d="100"/>
        </p:scale>
        <p:origin x="2214" y="3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webp>
</file>

<file path=ppt/media/image2.jpe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7263130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t>Abrahamson</a:t>
            </a:r>
            <a:r>
              <a:rPr lang="fr-FR" dirty="0"/>
              <a:t> mode managériale : tendance populaire, promues comme meilleures pratiques </a:t>
            </a:r>
            <a:r>
              <a:rPr lang="fr-FR" dirty="0" err="1"/>
              <a:t>ud</a:t>
            </a:r>
            <a:r>
              <a:rPr lang="fr-FR" dirty="0"/>
              <a:t> moment</a:t>
            </a:r>
          </a:p>
          <a:p>
            <a:pPr marL="228600" lvl="0" indent="-228600" algn="l" rtl="0">
              <a:spcBef>
                <a:spcPts val="0"/>
              </a:spcBef>
              <a:spcAft>
                <a:spcPts val="0"/>
              </a:spcAft>
              <a:buAutoNum type="arabicParenR"/>
            </a:pPr>
            <a:r>
              <a:rPr lang="fr-FR" dirty="0"/>
              <a:t>Pression sociale : les chercheurs et les revues veulent restent modernes et compétitives</a:t>
            </a:r>
          </a:p>
          <a:p>
            <a:pPr marL="228600" lvl="0" indent="-228600" algn="l" rtl="0">
              <a:spcBef>
                <a:spcPts val="0"/>
              </a:spcBef>
              <a:spcAft>
                <a:spcPts val="0"/>
              </a:spcAft>
              <a:buAutoNum type="arabicParenR"/>
            </a:pPr>
            <a:r>
              <a:rPr lang="fr-FR" dirty="0"/>
              <a:t>Peur de manquer : les chercheurs et les revues craignent de rater des opportunités s’ils n’adoptent pas ces pratiques</a:t>
            </a:r>
            <a:endParaRPr dirty="0"/>
          </a:p>
        </p:txBody>
      </p:sp>
    </p:spTree>
    <p:extLst>
      <p:ext uri="{BB962C8B-B14F-4D97-AF65-F5344CB8AC3E}">
        <p14:creationId xmlns:p14="http://schemas.microsoft.com/office/powerpoint/2010/main" val="2141403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fr-FR" dirty="0"/>
              <a:t>Pour comprendre comment une technique se répand dans un domaine scientifique, il est essentiel de considérer plusieurs facteurs :</a:t>
            </a:r>
          </a:p>
          <a:p>
            <a:pPr marL="158750" indent="0">
              <a:buFont typeface="Arial" panose="020B0604020202020204" pitchFamily="34" charset="0"/>
              <a:buNone/>
            </a:pPr>
            <a:r>
              <a:rPr lang="fr-FR" dirty="0"/>
              <a:t>1) La théorie de l'adoption par les chercheurs.</a:t>
            </a:r>
          </a:p>
          <a:p>
            <a:pPr marL="158750" indent="0">
              <a:buFont typeface="Arial" panose="020B0604020202020204" pitchFamily="34" charset="0"/>
              <a:buNone/>
            </a:pPr>
            <a:r>
              <a:rPr lang="fr-FR" dirty="0"/>
              <a:t>2) La théorie de l'adoption par les revues.</a:t>
            </a:r>
          </a:p>
          <a:p>
            <a:pPr marL="158750" indent="0">
              <a:buFont typeface="Arial" panose="020B0604020202020204" pitchFamily="34" charset="0"/>
              <a:buNone/>
            </a:pPr>
            <a:r>
              <a:rPr lang="fr-FR" dirty="0"/>
              <a:t>3) Un mécanisme qui décrit comment ces éléments interagissent.</a:t>
            </a:r>
          </a:p>
          <a:p>
            <a:pPr marL="158750" indent="0">
              <a:buFont typeface="Arial" panose="020B0604020202020204" pitchFamily="34" charset="0"/>
              <a:buNone/>
            </a:pPr>
            <a:endParaRPr lang="fr-FR" dirty="0"/>
          </a:p>
          <a:p>
            <a:r>
              <a:rPr lang="fr-FR" dirty="0"/>
              <a:t>L'adoption par les chercheurs peut être expliquée par un modèle de coût/utilité. Ce modèle inclut :</a:t>
            </a:r>
          </a:p>
          <a:p>
            <a:pPr marL="158750" indent="0">
              <a:buFont typeface="Arial" panose="020B0604020202020204" pitchFamily="34" charset="0"/>
              <a:buNone/>
            </a:pPr>
            <a:r>
              <a:rPr lang="fr-FR" dirty="0"/>
              <a:t>1) L'utilité, qui comprend l'originalité de la technique et sa légitimité.</a:t>
            </a:r>
          </a:p>
          <a:p>
            <a:pPr marL="158750" indent="0">
              <a:buFont typeface="Arial" panose="020B0604020202020204" pitchFamily="34" charset="0"/>
              <a:buNone/>
            </a:pPr>
            <a:r>
              <a:rPr lang="fr-FR" dirty="0"/>
              <a:t>2) Le coût, principalement lié à l'apprentissage de la nouvelle méthode.</a:t>
            </a:r>
          </a:p>
          <a:p>
            <a:pPr marL="158750" indent="0">
              <a:buFont typeface="Arial" panose="020B0604020202020204" pitchFamily="34" charset="0"/>
              <a:buNone/>
            </a:pPr>
            <a:endParaRPr lang="fr-FR" dirty="0"/>
          </a:p>
          <a:p>
            <a:r>
              <a:rPr lang="fr-FR" dirty="0"/>
              <a:t>L'acceptation par les revues est similaire à celle des chercheurs, mais elle ne prend pas en compte les coûts d'apprentissage.</a:t>
            </a:r>
          </a:p>
          <a:p>
            <a:pPr marL="158750" indent="0">
              <a:buNone/>
            </a:pPr>
            <a:r>
              <a:rPr lang="fr-FR" dirty="0"/>
              <a:t>Le mécanisme d'interaction est influencé par :</a:t>
            </a:r>
          </a:p>
          <a:p>
            <a:pPr marL="158750" indent="0">
              <a:buFont typeface="Arial" panose="020B0604020202020204" pitchFamily="34" charset="0"/>
              <a:buNone/>
            </a:pPr>
            <a:r>
              <a:rPr lang="fr-FR" dirty="0"/>
              <a:t>1) Le nombre de publications et le prestige des revues, qui affectent </a:t>
            </a:r>
            <a:r>
              <a:rPr lang="fr-FR" b="1" dirty="0"/>
              <a:t>l'originalité</a:t>
            </a:r>
            <a:r>
              <a:rPr lang="fr-FR" dirty="0"/>
              <a:t> (diminue avec plus de publications), la </a:t>
            </a:r>
            <a:r>
              <a:rPr lang="fr-FR" b="1" dirty="0"/>
              <a:t>légitimité</a:t>
            </a:r>
            <a:r>
              <a:rPr lang="fr-FR" dirty="0"/>
              <a:t> (augmente avec plus de publications), et les </a:t>
            </a:r>
            <a:r>
              <a:rPr lang="fr-FR" b="1" dirty="0"/>
              <a:t>coûts d'apprentissage </a:t>
            </a:r>
            <a:r>
              <a:rPr lang="fr-FR" dirty="0"/>
              <a:t>(diminue avec plus de publications).</a:t>
            </a:r>
          </a:p>
          <a:p>
            <a:pPr>
              <a:buFont typeface="Arial" panose="020B0604020202020204" pitchFamily="34" charset="0"/>
              <a:buChar char="•"/>
            </a:pPr>
            <a:endParaRPr lang="fr-FR" b="1" dirty="0"/>
          </a:p>
          <a:p>
            <a:r>
              <a:rPr lang="fr-FR" dirty="0"/>
              <a:t>Il est aussi important de reconnaître la segmentation des revues :</a:t>
            </a:r>
          </a:p>
          <a:p>
            <a:pPr marL="158750" indent="0">
              <a:buFont typeface="Arial" panose="020B0604020202020204" pitchFamily="34" charset="0"/>
              <a:buNone/>
            </a:pPr>
            <a:r>
              <a:rPr lang="fr-FR" dirty="0"/>
              <a:t>1) Les revues de premier rang valorisent davantage l'originalité technique.</a:t>
            </a:r>
          </a:p>
          <a:p>
            <a:pPr marL="158750" indent="0">
              <a:buFont typeface="Arial" panose="020B0604020202020204" pitchFamily="34" charset="0"/>
              <a:buNone/>
            </a:pPr>
            <a:r>
              <a:rPr lang="fr-FR" dirty="0"/>
              <a:t>2) Les revues de second rang se concentrent sur l'originalité applicative.</a:t>
            </a:r>
          </a:p>
          <a:p>
            <a:pPr marL="158750" indent="0">
              <a:buFont typeface="Arial" panose="020B0604020202020204" pitchFamily="34" charset="0"/>
              <a:buNone/>
            </a:pPr>
            <a:r>
              <a:rPr lang="fr-FR" dirty="0"/>
              <a:t>3 Les premières tiennent compte de la légitimité externe, tandis que les secondes se focalisent sur la légitimité interne.</a:t>
            </a:r>
          </a:p>
          <a:p>
            <a:pPr marL="158750" indent="0">
              <a:buFont typeface="Arial" panose="020B0604020202020204" pitchFamily="34" charset="0"/>
              <a:buNone/>
            </a:pPr>
            <a:endParaRPr lang="fr-FR" dirty="0"/>
          </a:p>
          <a:p>
            <a:r>
              <a:rPr lang="fr-FR" dirty="0"/>
              <a:t>Le coût d'adoption dépend de la popularité générale de ces techniques et des méthodes employées pour les utiliser.</a:t>
            </a:r>
          </a:p>
          <a:p>
            <a:endParaRPr lang="fr-FR" dirty="0"/>
          </a:p>
          <a:p>
            <a:endParaRPr lang="fr-FR" dirty="0"/>
          </a:p>
          <a:p>
            <a:endParaRPr lang="fr-FR" dirty="0"/>
          </a:p>
          <a:p>
            <a:r>
              <a:rPr lang="fr-FR" dirty="0"/>
              <a:t>Quelques conclusions générales :</a:t>
            </a:r>
          </a:p>
          <a:p>
            <a:pPr marL="158750" indent="0">
              <a:buFont typeface="Arial" panose="020B0604020202020204" pitchFamily="34" charset="0"/>
              <a:buNone/>
            </a:pPr>
            <a:r>
              <a:rPr lang="fr-FR" dirty="0"/>
              <a:t>1) Les revues de premier rang adoptent les techniques plus rapidement.</a:t>
            </a:r>
          </a:p>
          <a:p>
            <a:pPr marL="158750" indent="0">
              <a:buFont typeface="Arial" panose="020B0604020202020204" pitchFamily="34" charset="0"/>
              <a:buNone/>
            </a:pPr>
            <a:r>
              <a:rPr lang="fr-FR" dirty="0"/>
              <a:t>2) Une réduction des coûts d'apprentissage accélère la propagation, entraînant une diminution de la densité du réseau de co-auteurs.</a:t>
            </a:r>
          </a:p>
          <a:p>
            <a:pPr marL="158750" indent="0">
              <a:buFont typeface="Arial" panose="020B0604020202020204" pitchFamily="34" charset="0"/>
              <a:buNone/>
            </a:pPr>
            <a:r>
              <a:rPr lang="fr-FR" dirty="0"/>
              <a:t>3 La diffusion se fait de manière concentrique, partant des domaines les plus évidents vers des applications de plus en plus variées.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38760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r>
              <a:rPr lang="fr-FR" dirty="0"/>
              <a:t>Algorithme de </a:t>
            </a:r>
            <a:r>
              <a:rPr lang="fr-FR" dirty="0" err="1"/>
              <a:t>louvain</a:t>
            </a:r>
            <a:r>
              <a:rPr lang="fr-FR" dirty="0"/>
              <a:t> : on cherche à maximiser la modularité</a:t>
            </a:r>
          </a:p>
          <a:p>
            <a:endParaRPr lang="fr-FR" dirty="0"/>
          </a:p>
          <a:p>
            <a:r>
              <a:rPr lang="fr-FR" b="1" dirty="0"/>
              <a:t>Initialisation</a:t>
            </a:r>
            <a:r>
              <a:rPr lang="fr-FR" dirty="0"/>
              <a:t> : Chaque nœud (individu ou point de connexion dans le réseau) est considéré comme sa propre communauté au départ.</a:t>
            </a:r>
          </a:p>
          <a:p>
            <a:r>
              <a:rPr lang="fr-FR" b="1" dirty="0"/>
              <a:t>Optimisation locale</a:t>
            </a:r>
            <a:r>
              <a:rPr lang="fr-FR" dirty="0"/>
              <a:t> : Pour chaque nœud, on examine s’il serait bénéfique de le déplacer d’une communauté à une autre. Cela se fait en calculant si le changement augmenterait la "modularité", une mesure statistique qui évalue la densité des liens à l'intérieur des communautés comparée aux liens entre les communautés. Si le changement de communauté augmente la modularité, le nœud est déplacé.</a:t>
            </a:r>
          </a:p>
          <a:p>
            <a:endParaRPr lang="fr-FR" dirty="0"/>
          </a:p>
        </p:txBody>
      </p:sp>
    </p:spTree>
    <p:extLst>
      <p:ext uri="{BB962C8B-B14F-4D97-AF65-F5344CB8AC3E}">
        <p14:creationId xmlns:p14="http://schemas.microsoft.com/office/powerpoint/2010/main" val="3824843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notes 2"/>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151116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ab40fbfb8c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2ab40fbfb8c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l">
              <a:buNone/>
            </a:pPr>
            <a:r>
              <a:rPr lang="fr-FR" sz="1800" b="0" i="0" u="none" strike="noStrike" baseline="0" dirty="0">
                <a:latin typeface="+mj-lt"/>
              </a:rPr>
              <a:t>De manière plus qualitative, chaque poussée correspond à l’apparition dans le champ de la</a:t>
            </a:r>
          </a:p>
          <a:p>
            <a:pPr marL="158750" indent="0" algn="l">
              <a:buNone/>
            </a:pPr>
            <a:r>
              <a:rPr lang="fr-FR" sz="1800" b="0" i="0" u="none" strike="noStrike" baseline="0" dirty="0">
                <a:latin typeface="+mj-lt"/>
              </a:rPr>
              <a:t>recherche de nouveaux sets de données associés avec de nouveaux problèmes. C’est le cas</a:t>
            </a:r>
          </a:p>
          <a:p>
            <a:pPr marL="158750" indent="0" algn="l">
              <a:buNone/>
            </a:pPr>
            <a:r>
              <a:rPr lang="fr-FR" sz="1800" b="0" i="0" u="none" strike="noStrike" baseline="0" dirty="0">
                <a:latin typeface="+mj-lt"/>
              </a:rPr>
              <a:t>spectaculaire de la question du </a:t>
            </a:r>
            <a:r>
              <a:rPr lang="fr-FR" sz="1800" b="0" i="1" u="none" strike="noStrike" baseline="0" dirty="0">
                <a:latin typeface="+mj-lt"/>
              </a:rPr>
              <a:t>e-</a:t>
            </a:r>
            <a:r>
              <a:rPr lang="fr-FR" sz="1800" b="0" i="1" u="none" strike="noStrike" baseline="0" dirty="0" err="1">
                <a:latin typeface="+mj-lt"/>
              </a:rPr>
              <a:t>wom</a:t>
            </a:r>
            <a:r>
              <a:rPr lang="fr-FR" sz="1800" b="0" i="1" u="none" strike="noStrike" baseline="0" dirty="0">
                <a:latin typeface="+mj-lt"/>
              </a:rPr>
              <a:t> </a:t>
            </a:r>
            <a:r>
              <a:rPr lang="fr-FR" sz="1800" b="0" i="0" u="none" strike="noStrike" baseline="0" dirty="0">
                <a:latin typeface="+mj-lt"/>
              </a:rPr>
              <a:t>dès les années 2005 qui remet au goût du jour les</a:t>
            </a:r>
          </a:p>
          <a:p>
            <a:pPr marL="158750" indent="0" algn="l">
              <a:buNone/>
            </a:pPr>
            <a:r>
              <a:rPr lang="fr-FR" sz="1800" b="0" i="0" u="none" strike="noStrike" baseline="0" dirty="0">
                <a:latin typeface="+mj-lt"/>
              </a:rPr>
              <a:t>phénomènes de bouche-à-oreille dans la communication marketing. Cette période correspond</a:t>
            </a:r>
          </a:p>
          <a:p>
            <a:pPr marL="158750" indent="0" algn="l">
              <a:buNone/>
            </a:pPr>
            <a:r>
              <a:rPr lang="fr-FR" sz="1800" b="0" i="0" u="none" strike="noStrike" baseline="0" dirty="0">
                <a:latin typeface="+mj-lt"/>
              </a:rPr>
              <a:t>à l’émergence de nouveaux médias (les réseaux sociaux) et d’une nouvelle technique :</a:t>
            </a:r>
          </a:p>
          <a:p>
            <a:pPr marL="158750" indent="0" algn="l">
              <a:buNone/>
            </a:pPr>
            <a:r>
              <a:rPr lang="fr-FR" sz="1800" b="0" i="0" u="none" strike="noStrike" baseline="0" dirty="0">
                <a:latin typeface="+mj-lt"/>
              </a:rPr>
              <a:t>l’analyse du sentiment. Un peu plus tard, le surgissement, avec les plateformes, de systèmes</a:t>
            </a:r>
          </a:p>
          <a:p>
            <a:pPr marL="158750" indent="0" algn="l">
              <a:buNone/>
            </a:pPr>
            <a:r>
              <a:rPr lang="fr-FR" sz="1800" b="0" i="0" u="none" strike="noStrike" baseline="0" dirty="0">
                <a:latin typeface="+mj-lt"/>
              </a:rPr>
              <a:t>de notation et de collecte systématique d’avis de consommateurs, crée un nouveau champ</a:t>
            </a:r>
          </a:p>
          <a:p>
            <a:pPr marL="158750" indent="0" algn="l">
              <a:buNone/>
            </a:pPr>
            <a:r>
              <a:rPr lang="fr-FR" sz="1800" b="0" i="0" u="none" strike="noStrike" baseline="0" dirty="0">
                <a:latin typeface="+mj-lt"/>
              </a:rPr>
              <a:t>d’études.</a:t>
            </a:r>
            <a:endParaRPr dirty="0">
              <a:latin typeface="+mj-lt"/>
            </a:endParaRPr>
          </a:p>
        </p:txBody>
      </p:sp>
    </p:spTree>
    <p:extLst>
      <p:ext uri="{BB962C8B-B14F-4D97-AF65-F5344CB8AC3E}">
        <p14:creationId xmlns:p14="http://schemas.microsoft.com/office/powerpoint/2010/main" val="2316170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2140bdeee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2140bdeee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915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65300" y="3245300"/>
            <a:ext cx="5813400" cy="953700"/>
          </a:xfrm>
          <a:prstGeom prst="rect">
            <a:avLst/>
          </a:prstGeom>
        </p:spPr>
        <p:txBody>
          <a:bodyPr spcFirstLastPara="1" wrap="square" lIns="91425" tIns="91425" rIns="91425" bIns="91425" anchor="b" anchorCtr="0">
            <a:noAutofit/>
          </a:bodyPr>
          <a:lstStyle>
            <a:lvl1pPr lvl="0" algn="ctr">
              <a:lnSpc>
                <a:spcPct val="115000"/>
              </a:lnSpc>
              <a:spcBef>
                <a:spcPts val="1100"/>
              </a:spcBef>
              <a:spcAft>
                <a:spcPts val="0"/>
              </a:spcAft>
              <a:buClr>
                <a:srgbClr val="191919"/>
              </a:buClr>
              <a:buSzPts val="5200"/>
              <a:buNone/>
              <a:defRPr sz="4200"/>
            </a:lvl1pPr>
            <a:lvl2pPr lvl="1" algn="ctr">
              <a:spcBef>
                <a:spcPts val="20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79600" y="4199000"/>
            <a:ext cx="4384800" cy="409500"/>
          </a:xfrm>
          <a:prstGeom prst="rect">
            <a:avLst/>
          </a:prstGeom>
          <a:solidFill>
            <a:schemeClr val="accent4"/>
          </a:solidFill>
        </p:spPr>
        <p:txBody>
          <a:bodyPr spcFirstLastPara="1" wrap="square" lIns="91425" tIns="91425" rIns="91425" bIns="91425" anchor="ctr" anchorCtr="0">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712775" y="-625475"/>
            <a:ext cx="10620450" cy="6052800"/>
            <a:chOff x="-712775" y="-625475"/>
            <a:chExt cx="10620450" cy="6052800"/>
          </a:xfrm>
        </p:grpSpPr>
        <p:sp>
          <p:nvSpPr>
            <p:cNvPr id="12" name="Google Shape;12;p2"/>
            <p:cNvSpPr/>
            <p:nvPr/>
          </p:nvSpPr>
          <p:spPr>
            <a:xfrm>
              <a:off x="-712775" y="-625475"/>
              <a:ext cx="2225700" cy="14766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3" name="Google Shape;13;p2"/>
            <p:cNvSpPr/>
            <p:nvPr/>
          </p:nvSpPr>
          <p:spPr>
            <a:xfrm>
              <a:off x="-712775" y="-279275"/>
              <a:ext cx="1365000" cy="2203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4" name="Google Shape;14;p2"/>
            <p:cNvSpPr/>
            <p:nvPr/>
          </p:nvSpPr>
          <p:spPr>
            <a:xfrm>
              <a:off x="8907475" y="1023825"/>
              <a:ext cx="1000200" cy="26415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5" name="Google Shape;15;p2"/>
            <p:cNvSpPr/>
            <p:nvPr/>
          </p:nvSpPr>
          <p:spPr>
            <a:xfrm>
              <a:off x="8545525" y="3489325"/>
              <a:ext cx="1092300" cy="19380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grpSp>
        <p:nvGrpSpPr>
          <p:cNvPr id="16" name="Google Shape;16;p2"/>
          <p:cNvGrpSpPr/>
          <p:nvPr/>
        </p:nvGrpSpPr>
        <p:grpSpPr>
          <a:xfrm>
            <a:off x="573100" y="344500"/>
            <a:ext cx="8410575" cy="4791100"/>
            <a:chOff x="573100" y="344500"/>
            <a:chExt cx="8410575" cy="4791100"/>
          </a:xfrm>
        </p:grpSpPr>
        <p:cxnSp>
          <p:nvCxnSpPr>
            <p:cNvPr id="17" name="Google Shape;17;p2"/>
            <p:cNvCxnSpPr/>
            <p:nvPr/>
          </p:nvCxnSpPr>
          <p:spPr>
            <a:xfrm>
              <a:off x="573100" y="344500"/>
              <a:ext cx="0" cy="1095600"/>
            </a:xfrm>
            <a:prstGeom prst="straightConnector1">
              <a:avLst/>
            </a:prstGeom>
            <a:noFill/>
            <a:ln w="19050" cap="rnd" cmpd="sng">
              <a:solidFill>
                <a:schemeClr val="dk2"/>
              </a:solidFill>
              <a:prstDash val="solid"/>
              <a:round/>
              <a:headEnd type="none" w="med" len="med"/>
              <a:tailEnd type="none" w="med" len="med"/>
            </a:ln>
          </p:spPr>
        </p:cxnSp>
        <p:cxnSp>
          <p:nvCxnSpPr>
            <p:cNvPr id="18" name="Google Shape;18;p2"/>
            <p:cNvCxnSpPr/>
            <p:nvPr/>
          </p:nvCxnSpPr>
          <p:spPr>
            <a:xfrm>
              <a:off x="8983675" y="2109675"/>
              <a:ext cx="0" cy="1063800"/>
            </a:xfrm>
            <a:prstGeom prst="straightConnector1">
              <a:avLst/>
            </a:prstGeom>
            <a:noFill/>
            <a:ln w="19050" cap="rnd" cmpd="sng">
              <a:solidFill>
                <a:schemeClr val="dk2"/>
              </a:solidFill>
              <a:prstDash val="solid"/>
              <a:round/>
              <a:headEnd type="none" w="med" len="med"/>
              <a:tailEnd type="none" w="med" len="med"/>
            </a:ln>
          </p:spPr>
        </p:cxnSp>
        <p:cxnSp>
          <p:nvCxnSpPr>
            <p:cNvPr id="19" name="Google Shape;19;p2"/>
            <p:cNvCxnSpPr/>
            <p:nvPr/>
          </p:nvCxnSpPr>
          <p:spPr>
            <a:xfrm>
              <a:off x="8621725" y="4229000"/>
              <a:ext cx="0" cy="9066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99"/>
        <p:cNvGrpSpPr/>
        <p:nvPr/>
      </p:nvGrpSpPr>
      <p:grpSpPr>
        <a:xfrm>
          <a:off x="0" y="0"/>
          <a:ext cx="0" cy="0"/>
          <a:chOff x="0" y="0"/>
          <a:chExt cx="0" cy="0"/>
        </a:xfrm>
      </p:grpSpPr>
      <p:sp>
        <p:nvSpPr>
          <p:cNvPr id="200" name="Google Shape;200;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1" name="Google Shape;201;p21"/>
          <p:cNvSpPr txBox="1">
            <a:spLocks noGrp="1"/>
          </p:cNvSpPr>
          <p:nvPr>
            <p:ph type="subTitle" idx="1"/>
          </p:nvPr>
        </p:nvSpPr>
        <p:spPr>
          <a:xfrm>
            <a:off x="1343219" y="1411249"/>
            <a:ext cx="2967000" cy="416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2" name="Google Shape;202;p21"/>
          <p:cNvSpPr txBox="1">
            <a:spLocks noGrp="1"/>
          </p:cNvSpPr>
          <p:nvPr>
            <p:ph type="subTitle" idx="2"/>
          </p:nvPr>
        </p:nvSpPr>
        <p:spPr>
          <a:xfrm>
            <a:off x="1343220" y="1750995"/>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3" name="Google Shape;203;p21"/>
          <p:cNvSpPr txBox="1">
            <a:spLocks noGrp="1"/>
          </p:cNvSpPr>
          <p:nvPr>
            <p:ph type="subTitle" idx="3"/>
          </p:nvPr>
        </p:nvSpPr>
        <p:spPr>
          <a:xfrm>
            <a:off x="5441371" y="1750995"/>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4" name="Google Shape;204;p21"/>
          <p:cNvSpPr txBox="1">
            <a:spLocks noGrp="1"/>
          </p:cNvSpPr>
          <p:nvPr>
            <p:ph type="subTitle" idx="4"/>
          </p:nvPr>
        </p:nvSpPr>
        <p:spPr>
          <a:xfrm>
            <a:off x="1343220" y="3315680"/>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5" name="Google Shape;205;p21"/>
          <p:cNvSpPr txBox="1">
            <a:spLocks noGrp="1"/>
          </p:cNvSpPr>
          <p:nvPr>
            <p:ph type="subTitle" idx="5"/>
          </p:nvPr>
        </p:nvSpPr>
        <p:spPr>
          <a:xfrm>
            <a:off x="5441371" y="3315680"/>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6" name="Google Shape;206;p21"/>
          <p:cNvSpPr txBox="1">
            <a:spLocks noGrp="1"/>
          </p:cNvSpPr>
          <p:nvPr>
            <p:ph type="subTitle" idx="6"/>
          </p:nvPr>
        </p:nvSpPr>
        <p:spPr>
          <a:xfrm>
            <a:off x="1343219" y="2975776"/>
            <a:ext cx="2967000" cy="416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7" name="Google Shape;207;p21"/>
          <p:cNvSpPr txBox="1">
            <a:spLocks noGrp="1"/>
          </p:cNvSpPr>
          <p:nvPr>
            <p:ph type="subTitle" idx="7"/>
          </p:nvPr>
        </p:nvSpPr>
        <p:spPr>
          <a:xfrm>
            <a:off x="5441369" y="1411249"/>
            <a:ext cx="2967000" cy="416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208" name="Google Shape;208;p21"/>
          <p:cNvSpPr txBox="1">
            <a:spLocks noGrp="1"/>
          </p:cNvSpPr>
          <p:nvPr>
            <p:ph type="subTitle" idx="8"/>
          </p:nvPr>
        </p:nvSpPr>
        <p:spPr>
          <a:xfrm>
            <a:off x="5441369" y="2975776"/>
            <a:ext cx="2967000" cy="416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grpSp>
        <p:nvGrpSpPr>
          <p:cNvPr id="209" name="Google Shape;209;p21"/>
          <p:cNvGrpSpPr/>
          <p:nvPr/>
        </p:nvGrpSpPr>
        <p:grpSpPr>
          <a:xfrm>
            <a:off x="278425" y="-823350"/>
            <a:ext cx="8676650" cy="6202225"/>
            <a:chOff x="278425" y="-823350"/>
            <a:chExt cx="8676650" cy="6202225"/>
          </a:xfrm>
        </p:grpSpPr>
        <p:sp>
          <p:nvSpPr>
            <p:cNvPr id="210" name="Google Shape;210;p21"/>
            <p:cNvSpPr/>
            <p:nvPr/>
          </p:nvSpPr>
          <p:spPr>
            <a:xfrm flipH="1">
              <a:off x="4070075" y="-823350"/>
              <a:ext cx="2313900" cy="1215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11" name="Google Shape;211;p21"/>
            <p:cNvSpPr/>
            <p:nvPr/>
          </p:nvSpPr>
          <p:spPr>
            <a:xfrm>
              <a:off x="7339875" y="4608500"/>
              <a:ext cx="1615200" cy="6513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12" name="Google Shape;212;p21"/>
            <p:cNvSpPr/>
            <p:nvPr/>
          </p:nvSpPr>
          <p:spPr>
            <a:xfrm rot="10800000">
              <a:off x="278425" y="4727575"/>
              <a:ext cx="2375400" cy="651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grpSp>
        <p:nvGrpSpPr>
          <p:cNvPr id="213" name="Google Shape;213;p21"/>
          <p:cNvGrpSpPr/>
          <p:nvPr/>
        </p:nvGrpSpPr>
        <p:grpSpPr>
          <a:xfrm>
            <a:off x="738925" y="316350"/>
            <a:ext cx="7035075" cy="4501975"/>
            <a:chOff x="738925" y="316350"/>
            <a:chExt cx="7035075" cy="4501975"/>
          </a:xfrm>
        </p:grpSpPr>
        <p:cxnSp>
          <p:nvCxnSpPr>
            <p:cNvPr id="214" name="Google Shape;214;p21"/>
            <p:cNvCxnSpPr/>
            <p:nvPr/>
          </p:nvCxnSpPr>
          <p:spPr>
            <a:xfrm>
              <a:off x="5032175" y="316350"/>
              <a:ext cx="1028700" cy="0"/>
            </a:xfrm>
            <a:prstGeom prst="straightConnector1">
              <a:avLst/>
            </a:prstGeom>
            <a:noFill/>
            <a:ln w="19050" cap="rnd" cmpd="sng">
              <a:solidFill>
                <a:schemeClr val="dk2"/>
              </a:solidFill>
              <a:prstDash val="solid"/>
              <a:round/>
              <a:headEnd type="none" w="med" len="med"/>
              <a:tailEnd type="none" w="med" len="med"/>
            </a:ln>
          </p:spPr>
        </p:cxnSp>
        <p:cxnSp>
          <p:nvCxnSpPr>
            <p:cNvPr id="215" name="Google Shape;215;p21"/>
            <p:cNvCxnSpPr/>
            <p:nvPr/>
          </p:nvCxnSpPr>
          <p:spPr>
            <a:xfrm rot="10800000">
              <a:off x="7483600" y="4684700"/>
              <a:ext cx="290400" cy="0"/>
            </a:xfrm>
            <a:prstGeom prst="straightConnector1">
              <a:avLst/>
            </a:prstGeom>
            <a:noFill/>
            <a:ln w="19050" cap="rnd" cmpd="sng">
              <a:solidFill>
                <a:schemeClr val="dk2"/>
              </a:solidFill>
              <a:prstDash val="solid"/>
              <a:round/>
              <a:headEnd type="none" w="med" len="med"/>
              <a:tailEnd type="none" w="med" len="med"/>
            </a:ln>
          </p:spPr>
        </p:cxnSp>
        <p:cxnSp>
          <p:nvCxnSpPr>
            <p:cNvPr id="216" name="Google Shape;216;p21"/>
            <p:cNvCxnSpPr/>
            <p:nvPr/>
          </p:nvCxnSpPr>
          <p:spPr>
            <a:xfrm>
              <a:off x="738925" y="4818325"/>
              <a:ext cx="1454400" cy="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53"/>
        <p:cNvGrpSpPr/>
        <p:nvPr/>
      </p:nvGrpSpPr>
      <p:grpSpPr>
        <a:xfrm>
          <a:off x="0" y="0"/>
          <a:ext cx="0" cy="0"/>
          <a:chOff x="0" y="0"/>
          <a:chExt cx="0" cy="0"/>
        </a:xfrm>
      </p:grpSpPr>
      <p:grpSp>
        <p:nvGrpSpPr>
          <p:cNvPr id="254" name="Google Shape;254;p24"/>
          <p:cNvGrpSpPr/>
          <p:nvPr/>
        </p:nvGrpSpPr>
        <p:grpSpPr>
          <a:xfrm>
            <a:off x="-475542" y="-827075"/>
            <a:ext cx="10108717" cy="6219775"/>
            <a:chOff x="-475542" y="-827075"/>
            <a:chExt cx="10108717" cy="6219775"/>
          </a:xfrm>
        </p:grpSpPr>
        <p:sp>
          <p:nvSpPr>
            <p:cNvPr id="255" name="Google Shape;255;p24"/>
            <p:cNvSpPr/>
            <p:nvPr/>
          </p:nvSpPr>
          <p:spPr>
            <a:xfrm>
              <a:off x="-253717" y="-54542"/>
              <a:ext cx="1685100" cy="640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56" name="Google Shape;256;p24"/>
            <p:cNvSpPr/>
            <p:nvPr/>
          </p:nvSpPr>
          <p:spPr>
            <a:xfrm>
              <a:off x="7689172" y="4608500"/>
              <a:ext cx="1944003" cy="7842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57" name="Google Shape;257;p24"/>
            <p:cNvSpPr/>
            <p:nvPr/>
          </p:nvSpPr>
          <p:spPr>
            <a:xfrm>
              <a:off x="-475542" y="245000"/>
              <a:ext cx="1107300" cy="1329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58" name="Google Shape;258;p24"/>
            <p:cNvSpPr/>
            <p:nvPr/>
          </p:nvSpPr>
          <p:spPr>
            <a:xfrm>
              <a:off x="8428900" y="-827075"/>
              <a:ext cx="1092300" cy="19380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grpSp>
        <p:nvGrpSpPr>
          <p:cNvPr id="259" name="Google Shape;259;p24"/>
          <p:cNvGrpSpPr/>
          <p:nvPr/>
        </p:nvGrpSpPr>
        <p:grpSpPr>
          <a:xfrm>
            <a:off x="555558" y="-87400"/>
            <a:ext cx="8882566" cy="4779850"/>
            <a:chOff x="555558" y="-87400"/>
            <a:chExt cx="8882566" cy="4779850"/>
          </a:xfrm>
        </p:grpSpPr>
        <p:cxnSp>
          <p:nvCxnSpPr>
            <p:cNvPr id="260" name="Google Shape;260;p24"/>
            <p:cNvCxnSpPr/>
            <p:nvPr/>
          </p:nvCxnSpPr>
          <p:spPr>
            <a:xfrm>
              <a:off x="8366850" y="4692450"/>
              <a:ext cx="1071275" cy="0"/>
            </a:xfrm>
            <a:prstGeom prst="straightConnector1">
              <a:avLst/>
            </a:prstGeom>
            <a:noFill/>
            <a:ln w="19050" cap="rnd" cmpd="sng">
              <a:solidFill>
                <a:schemeClr val="dk2"/>
              </a:solidFill>
              <a:prstDash val="solid"/>
              <a:round/>
              <a:headEnd type="none" w="med" len="med"/>
              <a:tailEnd type="none" w="med" len="med"/>
            </a:ln>
          </p:spPr>
        </p:cxnSp>
        <p:cxnSp>
          <p:nvCxnSpPr>
            <p:cNvPr id="261" name="Google Shape;261;p24"/>
            <p:cNvCxnSpPr/>
            <p:nvPr/>
          </p:nvCxnSpPr>
          <p:spPr>
            <a:xfrm rot="10800000">
              <a:off x="555558" y="790300"/>
              <a:ext cx="0" cy="574500"/>
            </a:xfrm>
            <a:prstGeom prst="straightConnector1">
              <a:avLst/>
            </a:prstGeom>
            <a:noFill/>
            <a:ln w="19050" cap="rnd" cmpd="sng">
              <a:solidFill>
                <a:schemeClr val="dk2"/>
              </a:solidFill>
              <a:prstDash val="solid"/>
              <a:round/>
              <a:headEnd type="none" w="med" len="med"/>
              <a:tailEnd type="none" w="med" len="med"/>
            </a:ln>
          </p:spPr>
        </p:cxnSp>
        <p:cxnSp>
          <p:nvCxnSpPr>
            <p:cNvPr id="262" name="Google Shape;262;p24"/>
            <p:cNvCxnSpPr/>
            <p:nvPr/>
          </p:nvCxnSpPr>
          <p:spPr>
            <a:xfrm>
              <a:off x="8505100" y="-87400"/>
              <a:ext cx="0" cy="9066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63"/>
        <p:cNvGrpSpPr/>
        <p:nvPr/>
      </p:nvGrpSpPr>
      <p:grpSpPr>
        <a:xfrm>
          <a:off x="0" y="0"/>
          <a:ext cx="0" cy="0"/>
          <a:chOff x="0" y="0"/>
          <a:chExt cx="0" cy="0"/>
        </a:xfrm>
      </p:grpSpPr>
      <p:grpSp>
        <p:nvGrpSpPr>
          <p:cNvPr id="264" name="Google Shape;264;p25"/>
          <p:cNvGrpSpPr/>
          <p:nvPr/>
        </p:nvGrpSpPr>
        <p:grpSpPr>
          <a:xfrm>
            <a:off x="-731825" y="-979475"/>
            <a:ext cx="10402175" cy="6354925"/>
            <a:chOff x="-731825" y="-979475"/>
            <a:chExt cx="10402175" cy="6354925"/>
          </a:xfrm>
        </p:grpSpPr>
        <p:sp>
          <p:nvSpPr>
            <p:cNvPr id="265" name="Google Shape;265;p25"/>
            <p:cNvSpPr/>
            <p:nvPr/>
          </p:nvSpPr>
          <p:spPr>
            <a:xfrm flipH="1">
              <a:off x="8866350" y="1068400"/>
              <a:ext cx="804000" cy="22032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66" name="Google Shape;266;p25"/>
            <p:cNvSpPr/>
            <p:nvPr/>
          </p:nvSpPr>
          <p:spPr>
            <a:xfrm flipH="1">
              <a:off x="-201675" y="-979475"/>
              <a:ext cx="1092300" cy="19380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67" name="Google Shape;267;p25"/>
            <p:cNvSpPr/>
            <p:nvPr/>
          </p:nvSpPr>
          <p:spPr>
            <a:xfrm>
              <a:off x="-731825" y="261900"/>
              <a:ext cx="1092300" cy="10869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68" name="Google Shape;268;p25"/>
            <p:cNvSpPr/>
            <p:nvPr/>
          </p:nvSpPr>
          <p:spPr>
            <a:xfrm>
              <a:off x="1793600" y="4665650"/>
              <a:ext cx="2225700" cy="7098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grpSp>
        <p:nvGrpSpPr>
          <p:cNvPr id="269" name="Google Shape;269;p25"/>
          <p:cNvGrpSpPr/>
          <p:nvPr/>
        </p:nvGrpSpPr>
        <p:grpSpPr>
          <a:xfrm>
            <a:off x="814425" y="-239800"/>
            <a:ext cx="8130925" cy="4981650"/>
            <a:chOff x="814425" y="-239800"/>
            <a:chExt cx="8130925" cy="4981650"/>
          </a:xfrm>
        </p:grpSpPr>
        <p:cxnSp>
          <p:nvCxnSpPr>
            <p:cNvPr id="270" name="Google Shape;270;p25"/>
            <p:cNvCxnSpPr/>
            <p:nvPr/>
          </p:nvCxnSpPr>
          <p:spPr>
            <a:xfrm>
              <a:off x="8945350" y="1692175"/>
              <a:ext cx="0" cy="1095600"/>
            </a:xfrm>
            <a:prstGeom prst="straightConnector1">
              <a:avLst/>
            </a:prstGeom>
            <a:noFill/>
            <a:ln w="19050" cap="rnd" cmpd="sng">
              <a:solidFill>
                <a:schemeClr val="dk2"/>
              </a:solidFill>
              <a:prstDash val="solid"/>
              <a:round/>
              <a:headEnd type="none" w="med" len="med"/>
              <a:tailEnd type="none" w="med" len="med"/>
            </a:ln>
          </p:spPr>
        </p:cxnSp>
        <p:cxnSp>
          <p:nvCxnSpPr>
            <p:cNvPr id="271" name="Google Shape;271;p25"/>
            <p:cNvCxnSpPr/>
            <p:nvPr/>
          </p:nvCxnSpPr>
          <p:spPr>
            <a:xfrm>
              <a:off x="814425" y="-239800"/>
              <a:ext cx="0" cy="906600"/>
            </a:xfrm>
            <a:prstGeom prst="straightConnector1">
              <a:avLst/>
            </a:prstGeom>
            <a:noFill/>
            <a:ln w="19050" cap="rnd" cmpd="sng">
              <a:solidFill>
                <a:schemeClr val="dk2"/>
              </a:solidFill>
              <a:prstDash val="solid"/>
              <a:round/>
              <a:headEnd type="none" w="med" len="med"/>
              <a:tailEnd type="none" w="med" len="med"/>
            </a:ln>
          </p:spPr>
        </p:cxnSp>
        <p:cxnSp>
          <p:nvCxnSpPr>
            <p:cNvPr id="272" name="Google Shape;272;p25"/>
            <p:cNvCxnSpPr/>
            <p:nvPr/>
          </p:nvCxnSpPr>
          <p:spPr>
            <a:xfrm rot="10800000">
              <a:off x="2545650" y="4741850"/>
              <a:ext cx="1143000" cy="0"/>
            </a:xfrm>
            <a:prstGeom prst="straightConnector1">
              <a:avLst/>
            </a:prstGeom>
            <a:noFill/>
            <a:ln w="19050" cap="rnd" cmpd="sng">
              <a:solidFill>
                <a:schemeClr val="dk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grpSp>
        <p:nvGrpSpPr>
          <p:cNvPr id="21" name="Google Shape;21;p3"/>
          <p:cNvGrpSpPr/>
          <p:nvPr/>
        </p:nvGrpSpPr>
        <p:grpSpPr>
          <a:xfrm>
            <a:off x="4835750" y="-680900"/>
            <a:ext cx="5176700" cy="6390975"/>
            <a:chOff x="4835750" y="-680900"/>
            <a:chExt cx="5176700" cy="6390975"/>
          </a:xfrm>
        </p:grpSpPr>
        <p:sp>
          <p:nvSpPr>
            <p:cNvPr id="22" name="Google Shape;22;p3"/>
            <p:cNvSpPr/>
            <p:nvPr/>
          </p:nvSpPr>
          <p:spPr>
            <a:xfrm>
              <a:off x="4835750" y="4707958"/>
              <a:ext cx="1685100" cy="6402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3" name="Google Shape;23;p3"/>
            <p:cNvSpPr/>
            <p:nvPr/>
          </p:nvSpPr>
          <p:spPr>
            <a:xfrm>
              <a:off x="7698550" y="-680900"/>
              <a:ext cx="2313900" cy="12159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24" name="Google Shape;24;p3"/>
            <p:cNvSpPr/>
            <p:nvPr/>
          </p:nvSpPr>
          <p:spPr>
            <a:xfrm>
              <a:off x="6166779" y="4345975"/>
              <a:ext cx="2595900" cy="1364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sp>
        <p:nvSpPr>
          <p:cNvPr id="25" name="Google Shape;25;p3"/>
          <p:cNvSpPr txBox="1">
            <a:spLocks noGrp="1"/>
          </p:cNvSpPr>
          <p:nvPr>
            <p:ph type="title"/>
          </p:nvPr>
        </p:nvSpPr>
        <p:spPr>
          <a:xfrm>
            <a:off x="4902025" y="2743575"/>
            <a:ext cx="3357900" cy="885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5948275" y="1514025"/>
            <a:ext cx="1265400" cy="953400"/>
          </a:xfrm>
          <a:prstGeom prst="rect">
            <a:avLst/>
          </a:prstGeom>
          <a:solidFill>
            <a:schemeClr val="accent4"/>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27" name="Google Shape;27;p3"/>
          <p:cNvGrpSpPr/>
          <p:nvPr/>
        </p:nvGrpSpPr>
        <p:grpSpPr>
          <a:xfrm>
            <a:off x="6252268" y="458800"/>
            <a:ext cx="2798082" cy="4979168"/>
            <a:chOff x="6252268" y="458800"/>
            <a:chExt cx="2798082" cy="4979168"/>
          </a:xfrm>
        </p:grpSpPr>
        <p:cxnSp>
          <p:nvCxnSpPr>
            <p:cNvPr id="28" name="Google Shape;28;p3"/>
            <p:cNvCxnSpPr/>
            <p:nvPr/>
          </p:nvCxnSpPr>
          <p:spPr>
            <a:xfrm rot="10800000">
              <a:off x="8021650" y="458800"/>
              <a:ext cx="1028700" cy="0"/>
            </a:xfrm>
            <a:prstGeom prst="straightConnector1">
              <a:avLst/>
            </a:prstGeom>
            <a:noFill/>
            <a:ln w="19050" cap="rnd" cmpd="sng">
              <a:solidFill>
                <a:schemeClr val="dk2"/>
              </a:solidFill>
              <a:prstDash val="solid"/>
              <a:round/>
              <a:headEnd type="none" w="med" len="med"/>
              <a:tailEnd type="none" w="med" len="med"/>
            </a:ln>
          </p:spPr>
        </p:cxnSp>
        <p:cxnSp>
          <p:nvCxnSpPr>
            <p:cNvPr id="29" name="Google Shape;29;p3"/>
            <p:cNvCxnSpPr/>
            <p:nvPr/>
          </p:nvCxnSpPr>
          <p:spPr>
            <a:xfrm>
              <a:off x="6252268" y="4657668"/>
              <a:ext cx="0" cy="7803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0"/>
        <p:cNvGrpSpPr/>
        <p:nvPr/>
      </p:nvGrpSpPr>
      <p:grpSpPr>
        <a:xfrm>
          <a:off x="0" y="0"/>
          <a:ext cx="0" cy="0"/>
          <a:chOff x="0" y="0"/>
          <a:chExt cx="0" cy="0"/>
        </a:xfrm>
      </p:grpSpPr>
      <p:sp>
        <p:nvSpPr>
          <p:cNvPr id="41" name="Google Shape;41;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 name="Google Shape;42;p5"/>
          <p:cNvSpPr txBox="1">
            <a:spLocks noGrp="1"/>
          </p:cNvSpPr>
          <p:nvPr>
            <p:ph type="subTitle" idx="1"/>
          </p:nvPr>
        </p:nvSpPr>
        <p:spPr>
          <a:xfrm>
            <a:off x="5014520" y="2888475"/>
            <a:ext cx="3156600" cy="110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 name="Google Shape;43;p5"/>
          <p:cNvSpPr txBox="1">
            <a:spLocks noGrp="1"/>
          </p:cNvSpPr>
          <p:nvPr>
            <p:ph type="subTitle" idx="2"/>
          </p:nvPr>
        </p:nvSpPr>
        <p:spPr>
          <a:xfrm>
            <a:off x="972874" y="2888475"/>
            <a:ext cx="3156600" cy="110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4" name="Google Shape;44;p5"/>
          <p:cNvSpPr txBox="1">
            <a:spLocks noGrp="1"/>
          </p:cNvSpPr>
          <p:nvPr>
            <p:ph type="subTitle" idx="3"/>
          </p:nvPr>
        </p:nvSpPr>
        <p:spPr>
          <a:xfrm>
            <a:off x="972875" y="2472100"/>
            <a:ext cx="3156600" cy="430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45" name="Google Shape;45;p5"/>
          <p:cNvSpPr txBox="1">
            <a:spLocks noGrp="1"/>
          </p:cNvSpPr>
          <p:nvPr>
            <p:ph type="subTitle" idx="4"/>
          </p:nvPr>
        </p:nvSpPr>
        <p:spPr>
          <a:xfrm>
            <a:off x="5014526" y="2472100"/>
            <a:ext cx="3156600" cy="430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46" name="Google Shape;46;p5"/>
          <p:cNvGrpSpPr/>
          <p:nvPr/>
        </p:nvGrpSpPr>
        <p:grpSpPr>
          <a:xfrm>
            <a:off x="-943700" y="-282575"/>
            <a:ext cx="10927575" cy="5996875"/>
            <a:chOff x="-943700" y="-282575"/>
            <a:chExt cx="10927575" cy="5996875"/>
          </a:xfrm>
        </p:grpSpPr>
        <p:sp>
          <p:nvSpPr>
            <p:cNvPr id="47" name="Google Shape;47;p5"/>
            <p:cNvSpPr/>
            <p:nvPr/>
          </p:nvSpPr>
          <p:spPr>
            <a:xfrm>
              <a:off x="8647975" y="3569800"/>
              <a:ext cx="1335900" cy="1329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48" name="Google Shape;48;p5"/>
            <p:cNvSpPr/>
            <p:nvPr/>
          </p:nvSpPr>
          <p:spPr>
            <a:xfrm>
              <a:off x="7363550" y="4608500"/>
              <a:ext cx="1981200" cy="11058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49" name="Google Shape;49;p5"/>
            <p:cNvSpPr/>
            <p:nvPr/>
          </p:nvSpPr>
          <p:spPr>
            <a:xfrm>
              <a:off x="3640150" y="-282575"/>
              <a:ext cx="2375400" cy="651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50" name="Google Shape;50;p5"/>
            <p:cNvSpPr/>
            <p:nvPr/>
          </p:nvSpPr>
          <p:spPr>
            <a:xfrm>
              <a:off x="-943700" y="2826850"/>
              <a:ext cx="1107300" cy="1329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grpSp>
        <p:nvGrpSpPr>
          <p:cNvPr id="51" name="Google Shape;51;p5"/>
          <p:cNvGrpSpPr/>
          <p:nvPr/>
        </p:nvGrpSpPr>
        <p:grpSpPr>
          <a:xfrm>
            <a:off x="87400" y="277975"/>
            <a:ext cx="8448600" cy="4406725"/>
            <a:chOff x="87400" y="277975"/>
            <a:chExt cx="8448600" cy="4406725"/>
          </a:xfrm>
        </p:grpSpPr>
        <p:cxnSp>
          <p:nvCxnSpPr>
            <p:cNvPr id="52" name="Google Shape;52;p5"/>
            <p:cNvCxnSpPr/>
            <p:nvPr/>
          </p:nvCxnSpPr>
          <p:spPr>
            <a:xfrm rot="10800000">
              <a:off x="7602400" y="4684700"/>
              <a:ext cx="933600" cy="0"/>
            </a:xfrm>
            <a:prstGeom prst="straightConnector1">
              <a:avLst/>
            </a:prstGeom>
            <a:noFill/>
            <a:ln w="19050" cap="rnd" cmpd="sng">
              <a:solidFill>
                <a:schemeClr val="dk2"/>
              </a:solidFill>
              <a:prstDash val="solid"/>
              <a:round/>
              <a:headEnd type="none" w="med" len="med"/>
              <a:tailEnd type="none" w="med" len="med"/>
            </a:ln>
          </p:spPr>
        </p:cxnSp>
        <p:cxnSp>
          <p:nvCxnSpPr>
            <p:cNvPr id="53" name="Google Shape;53;p5"/>
            <p:cNvCxnSpPr/>
            <p:nvPr/>
          </p:nvCxnSpPr>
          <p:spPr>
            <a:xfrm rot="10800000">
              <a:off x="4100650" y="277975"/>
              <a:ext cx="1454400" cy="0"/>
            </a:xfrm>
            <a:prstGeom prst="straightConnector1">
              <a:avLst/>
            </a:prstGeom>
            <a:noFill/>
            <a:ln w="19050" cap="rnd" cmpd="sng">
              <a:solidFill>
                <a:schemeClr val="dk2"/>
              </a:solidFill>
              <a:prstDash val="solid"/>
              <a:round/>
              <a:headEnd type="none" w="med" len="med"/>
              <a:tailEnd type="none" w="med" len="med"/>
            </a:ln>
          </p:spPr>
        </p:cxnSp>
        <p:cxnSp>
          <p:nvCxnSpPr>
            <p:cNvPr id="54" name="Google Shape;54;p5"/>
            <p:cNvCxnSpPr/>
            <p:nvPr/>
          </p:nvCxnSpPr>
          <p:spPr>
            <a:xfrm rot="10800000">
              <a:off x="87400" y="3372150"/>
              <a:ext cx="0" cy="5745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grpSp>
        <p:nvGrpSpPr>
          <p:cNvPr id="73" name="Google Shape;73;p8"/>
          <p:cNvGrpSpPr/>
          <p:nvPr/>
        </p:nvGrpSpPr>
        <p:grpSpPr>
          <a:xfrm>
            <a:off x="-1398102" y="-442187"/>
            <a:ext cx="10835777" cy="6027875"/>
            <a:chOff x="-1398102" y="-442187"/>
            <a:chExt cx="10835777" cy="6027875"/>
          </a:xfrm>
        </p:grpSpPr>
        <p:sp>
          <p:nvSpPr>
            <p:cNvPr id="74" name="Google Shape;74;p8"/>
            <p:cNvSpPr/>
            <p:nvPr/>
          </p:nvSpPr>
          <p:spPr>
            <a:xfrm rot="10800000">
              <a:off x="-1398102" y="-442187"/>
              <a:ext cx="2595900" cy="13641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75" name="Google Shape;75;p8"/>
            <p:cNvSpPr/>
            <p:nvPr/>
          </p:nvSpPr>
          <p:spPr>
            <a:xfrm rot="10800000" flipH="1">
              <a:off x="363470" y="4934388"/>
              <a:ext cx="1418826" cy="6513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76" name="Google Shape;76;p8"/>
            <p:cNvSpPr/>
            <p:nvPr/>
          </p:nvSpPr>
          <p:spPr>
            <a:xfrm rot="10800000" flipH="1">
              <a:off x="-434956" y="608263"/>
              <a:ext cx="945300" cy="1044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77" name="Google Shape;77;p8"/>
            <p:cNvSpPr/>
            <p:nvPr/>
          </p:nvSpPr>
          <p:spPr>
            <a:xfrm>
              <a:off x="8866175" y="1016000"/>
              <a:ext cx="571500" cy="12954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sp>
        <p:nvSpPr>
          <p:cNvPr id="78" name="Google Shape;78;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79" name="Google Shape;79;p8"/>
          <p:cNvGrpSpPr/>
          <p:nvPr/>
        </p:nvGrpSpPr>
        <p:grpSpPr>
          <a:xfrm>
            <a:off x="638526" y="-170081"/>
            <a:ext cx="868713" cy="5195218"/>
            <a:chOff x="638526" y="-170081"/>
            <a:chExt cx="868713" cy="5195218"/>
          </a:xfrm>
        </p:grpSpPr>
        <p:cxnSp>
          <p:nvCxnSpPr>
            <p:cNvPr id="80" name="Google Shape;80;p8"/>
            <p:cNvCxnSpPr/>
            <p:nvPr/>
          </p:nvCxnSpPr>
          <p:spPr>
            <a:xfrm rot="10800000">
              <a:off x="1112309" y="-170081"/>
              <a:ext cx="0" cy="780300"/>
            </a:xfrm>
            <a:prstGeom prst="straightConnector1">
              <a:avLst/>
            </a:prstGeom>
            <a:noFill/>
            <a:ln w="19050" cap="rnd" cmpd="sng">
              <a:solidFill>
                <a:schemeClr val="dk2"/>
              </a:solidFill>
              <a:prstDash val="solid"/>
              <a:round/>
              <a:headEnd type="none" w="med" len="med"/>
              <a:tailEnd type="none" w="med" len="med"/>
            </a:ln>
          </p:spPr>
        </p:cxnSp>
        <p:cxnSp>
          <p:nvCxnSpPr>
            <p:cNvPr id="81" name="Google Shape;81;p8"/>
            <p:cNvCxnSpPr/>
            <p:nvPr/>
          </p:nvCxnSpPr>
          <p:spPr>
            <a:xfrm rot="10800000">
              <a:off x="638526" y="5025138"/>
              <a:ext cx="868713" cy="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2"/>
        <p:cNvGrpSpPr/>
        <p:nvPr/>
      </p:nvGrpSpPr>
      <p:grpSpPr>
        <a:xfrm>
          <a:off x="0" y="0"/>
          <a:ext cx="0" cy="0"/>
          <a:chOff x="0" y="0"/>
          <a:chExt cx="0" cy="0"/>
        </a:xfrm>
      </p:grpSpPr>
      <p:grpSp>
        <p:nvGrpSpPr>
          <p:cNvPr id="83" name="Google Shape;83;p9"/>
          <p:cNvGrpSpPr/>
          <p:nvPr/>
        </p:nvGrpSpPr>
        <p:grpSpPr>
          <a:xfrm>
            <a:off x="-280200" y="-423875"/>
            <a:ext cx="9801300" cy="5918625"/>
            <a:chOff x="-280200" y="-423875"/>
            <a:chExt cx="9801300" cy="5918625"/>
          </a:xfrm>
        </p:grpSpPr>
        <p:sp>
          <p:nvSpPr>
            <p:cNvPr id="84" name="Google Shape;84;p9"/>
            <p:cNvSpPr/>
            <p:nvPr/>
          </p:nvSpPr>
          <p:spPr>
            <a:xfrm rot="10800000" flipH="1">
              <a:off x="8428800" y="3337050"/>
              <a:ext cx="1092300" cy="19380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85" name="Google Shape;85;p9"/>
            <p:cNvSpPr/>
            <p:nvPr/>
          </p:nvSpPr>
          <p:spPr>
            <a:xfrm rot="10800000" flipH="1">
              <a:off x="-280200" y="-131300"/>
              <a:ext cx="1000200" cy="1695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86" name="Google Shape;86;p9"/>
            <p:cNvSpPr/>
            <p:nvPr/>
          </p:nvSpPr>
          <p:spPr>
            <a:xfrm>
              <a:off x="357200" y="4652950"/>
              <a:ext cx="1130700" cy="8418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87" name="Google Shape;87;p9"/>
            <p:cNvSpPr/>
            <p:nvPr/>
          </p:nvSpPr>
          <p:spPr>
            <a:xfrm>
              <a:off x="7453325" y="-423875"/>
              <a:ext cx="1540800" cy="8418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sp>
        <p:nvSpPr>
          <p:cNvPr id="88" name="Google Shape;88;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 name="Google Shape;89;p9"/>
          <p:cNvSpPr txBox="1">
            <a:spLocks noGrp="1"/>
          </p:cNvSpPr>
          <p:nvPr>
            <p:ph type="subTitle" idx="1"/>
          </p:nvPr>
        </p:nvSpPr>
        <p:spPr>
          <a:xfrm>
            <a:off x="2201925" y="2427926"/>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90" name="Google Shape;90;p9"/>
          <p:cNvGrpSpPr/>
          <p:nvPr/>
        </p:nvGrpSpPr>
        <p:grpSpPr>
          <a:xfrm>
            <a:off x="639775" y="377650"/>
            <a:ext cx="7865325" cy="4320900"/>
            <a:chOff x="639775" y="377650"/>
            <a:chExt cx="7865325" cy="4320900"/>
          </a:xfrm>
        </p:grpSpPr>
        <p:cxnSp>
          <p:nvCxnSpPr>
            <p:cNvPr id="91" name="Google Shape;91;p9"/>
            <p:cNvCxnSpPr/>
            <p:nvPr/>
          </p:nvCxnSpPr>
          <p:spPr>
            <a:xfrm rot="10800000">
              <a:off x="8505100" y="3634750"/>
              <a:ext cx="0" cy="1063800"/>
            </a:xfrm>
            <a:prstGeom prst="straightConnector1">
              <a:avLst/>
            </a:prstGeom>
            <a:noFill/>
            <a:ln w="19050" cap="rnd" cmpd="sng">
              <a:solidFill>
                <a:schemeClr val="dk2"/>
              </a:solidFill>
              <a:prstDash val="solid"/>
              <a:round/>
              <a:headEnd type="none" w="med" len="med"/>
              <a:tailEnd type="none" w="med" len="med"/>
            </a:ln>
          </p:spPr>
        </p:cxnSp>
        <p:cxnSp>
          <p:nvCxnSpPr>
            <p:cNvPr id="92" name="Google Shape;92;p9"/>
            <p:cNvCxnSpPr/>
            <p:nvPr/>
          </p:nvCxnSpPr>
          <p:spPr>
            <a:xfrm rot="10800000">
              <a:off x="639775" y="377650"/>
              <a:ext cx="0" cy="9003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3"/>
        <p:cNvGrpSpPr/>
        <p:nvPr/>
      </p:nvGrpSpPr>
      <p:grpSpPr>
        <a:xfrm>
          <a:off x="0" y="0"/>
          <a:ext cx="0" cy="0"/>
          <a:chOff x="0" y="0"/>
          <a:chExt cx="0" cy="0"/>
        </a:xfrm>
      </p:grpSpPr>
      <p:sp>
        <p:nvSpPr>
          <p:cNvPr id="94" name="Google Shape;94;p10"/>
          <p:cNvSpPr>
            <a:spLocks noGrp="1"/>
          </p:cNvSpPr>
          <p:nvPr>
            <p:ph type="pic" idx="2"/>
          </p:nvPr>
        </p:nvSpPr>
        <p:spPr>
          <a:xfrm>
            <a:off x="-6875" y="0"/>
            <a:ext cx="9144000" cy="5157300"/>
          </a:xfrm>
          <a:prstGeom prst="rect">
            <a:avLst/>
          </a:prstGeom>
          <a:noFill/>
          <a:ln>
            <a:noFill/>
          </a:ln>
        </p:spPr>
      </p:sp>
      <p:sp>
        <p:nvSpPr>
          <p:cNvPr id="95" name="Google Shape;95;p10"/>
          <p:cNvSpPr txBox="1">
            <a:spLocks noGrp="1"/>
          </p:cNvSpPr>
          <p:nvPr>
            <p:ph type="title"/>
          </p:nvPr>
        </p:nvSpPr>
        <p:spPr>
          <a:xfrm>
            <a:off x="720000" y="4038000"/>
            <a:ext cx="77040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8"/>
        <p:cNvGrpSpPr/>
        <p:nvPr/>
      </p:nvGrpSpPr>
      <p:grpSpPr>
        <a:xfrm>
          <a:off x="0" y="0"/>
          <a:ext cx="0" cy="0"/>
          <a:chOff x="0" y="0"/>
          <a:chExt cx="0" cy="0"/>
        </a:xfrm>
      </p:grpSpPr>
      <p:grpSp>
        <p:nvGrpSpPr>
          <p:cNvPr id="109" name="Google Shape;109;p13"/>
          <p:cNvGrpSpPr/>
          <p:nvPr/>
        </p:nvGrpSpPr>
        <p:grpSpPr>
          <a:xfrm>
            <a:off x="-280200" y="-131475"/>
            <a:ext cx="9801300" cy="5406525"/>
            <a:chOff x="-280200" y="-131475"/>
            <a:chExt cx="9801300" cy="5406525"/>
          </a:xfrm>
        </p:grpSpPr>
        <p:sp>
          <p:nvSpPr>
            <p:cNvPr id="110" name="Google Shape;110;p13"/>
            <p:cNvSpPr/>
            <p:nvPr/>
          </p:nvSpPr>
          <p:spPr>
            <a:xfrm>
              <a:off x="8428800" y="-131475"/>
              <a:ext cx="1092300" cy="19380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11" name="Google Shape;111;p13"/>
            <p:cNvSpPr/>
            <p:nvPr/>
          </p:nvSpPr>
          <p:spPr>
            <a:xfrm>
              <a:off x="-280200" y="2633550"/>
              <a:ext cx="1000200" cy="26415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sp>
        <p:nvSpPr>
          <p:cNvPr id="112" name="Google Shape;112;p13"/>
          <p:cNvSpPr txBox="1">
            <a:spLocks noGrp="1"/>
          </p:cNvSpPr>
          <p:nvPr>
            <p:ph type="title"/>
          </p:nvPr>
        </p:nvSpPr>
        <p:spPr>
          <a:xfrm>
            <a:off x="720000" y="445025"/>
            <a:ext cx="7708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3" name="Google Shape;113;p13"/>
          <p:cNvSpPr txBox="1">
            <a:spLocks noGrp="1"/>
          </p:cNvSpPr>
          <p:nvPr>
            <p:ph type="title" idx="2" hasCustomPrompt="1"/>
          </p:nvPr>
        </p:nvSpPr>
        <p:spPr>
          <a:xfrm>
            <a:off x="1688586" y="1309425"/>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title" idx="3" hasCustomPrompt="1"/>
          </p:nvPr>
        </p:nvSpPr>
        <p:spPr>
          <a:xfrm>
            <a:off x="1688586" y="2438050"/>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txBox="1">
            <a:spLocks noGrp="1"/>
          </p:cNvSpPr>
          <p:nvPr>
            <p:ph type="title" idx="4" hasCustomPrompt="1"/>
          </p:nvPr>
        </p:nvSpPr>
        <p:spPr>
          <a:xfrm>
            <a:off x="5149914" y="1309425"/>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3"/>
          <p:cNvSpPr txBox="1">
            <a:spLocks noGrp="1"/>
          </p:cNvSpPr>
          <p:nvPr>
            <p:ph type="title" idx="5" hasCustomPrompt="1"/>
          </p:nvPr>
        </p:nvSpPr>
        <p:spPr>
          <a:xfrm>
            <a:off x="5149914" y="2438049"/>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a:spLocks noGrp="1"/>
          </p:cNvSpPr>
          <p:nvPr>
            <p:ph type="title" idx="6" hasCustomPrompt="1"/>
          </p:nvPr>
        </p:nvSpPr>
        <p:spPr>
          <a:xfrm>
            <a:off x="1688586" y="3566675"/>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7" hasCustomPrompt="1"/>
          </p:nvPr>
        </p:nvSpPr>
        <p:spPr>
          <a:xfrm>
            <a:off x="5149836" y="3566672"/>
            <a:ext cx="2305500" cy="447600"/>
          </a:xfrm>
          <a:prstGeom prst="rect">
            <a:avLst/>
          </a:prstGeom>
          <a:solidFill>
            <a:schemeClr val="accent4"/>
          </a:solidFill>
        </p:spPr>
        <p:txBody>
          <a:bodyPr spcFirstLastPara="1" wrap="square" lIns="91425" tIns="91425" rIns="91425" bIns="91425" anchor="ctr"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subTitle" idx="1"/>
          </p:nvPr>
        </p:nvSpPr>
        <p:spPr>
          <a:xfrm>
            <a:off x="1688586" y="1806525"/>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20" name="Google Shape;120;p13"/>
          <p:cNvSpPr txBox="1">
            <a:spLocks noGrp="1"/>
          </p:cNvSpPr>
          <p:nvPr>
            <p:ph type="subTitle" idx="8"/>
          </p:nvPr>
        </p:nvSpPr>
        <p:spPr>
          <a:xfrm>
            <a:off x="5149861" y="1806525"/>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21" name="Google Shape;121;p13"/>
          <p:cNvSpPr txBox="1">
            <a:spLocks noGrp="1"/>
          </p:cNvSpPr>
          <p:nvPr>
            <p:ph type="subTitle" idx="9"/>
          </p:nvPr>
        </p:nvSpPr>
        <p:spPr>
          <a:xfrm>
            <a:off x="1688586" y="4063775"/>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22" name="Google Shape;122;p13"/>
          <p:cNvSpPr txBox="1">
            <a:spLocks noGrp="1"/>
          </p:cNvSpPr>
          <p:nvPr>
            <p:ph type="subTitle" idx="13"/>
          </p:nvPr>
        </p:nvSpPr>
        <p:spPr>
          <a:xfrm>
            <a:off x="1688586" y="2935200"/>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23" name="Google Shape;123;p13"/>
          <p:cNvSpPr txBox="1">
            <a:spLocks noGrp="1"/>
          </p:cNvSpPr>
          <p:nvPr>
            <p:ph type="subTitle" idx="14"/>
          </p:nvPr>
        </p:nvSpPr>
        <p:spPr>
          <a:xfrm>
            <a:off x="5149861" y="2935200"/>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24" name="Google Shape;124;p13"/>
          <p:cNvSpPr txBox="1">
            <a:spLocks noGrp="1"/>
          </p:cNvSpPr>
          <p:nvPr>
            <p:ph type="subTitle" idx="15"/>
          </p:nvPr>
        </p:nvSpPr>
        <p:spPr>
          <a:xfrm>
            <a:off x="5149836" y="4063825"/>
            <a:ext cx="230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grpSp>
        <p:nvGrpSpPr>
          <p:cNvPr id="125" name="Google Shape;125;p13"/>
          <p:cNvGrpSpPr/>
          <p:nvPr/>
        </p:nvGrpSpPr>
        <p:grpSpPr>
          <a:xfrm>
            <a:off x="639775" y="445025"/>
            <a:ext cx="7865325" cy="4320800"/>
            <a:chOff x="639775" y="445025"/>
            <a:chExt cx="7865325" cy="4320800"/>
          </a:xfrm>
        </p:grpSpPr>
        <p:cxnSp>
          <p:nvCxnSpPr>
            <p:cNvPr id="126" name="Google Shape;126;p13"/>
            <p:cNvCxnSpPr/>
            <p:nvPr/>
          </p:nvCxnSpPr>
          <p:spPr>
            <a:xfrm>
              <a:off x="8505100" y="445025"/>
              <a:ext cx="0" cy="1063800"/>
            </a:xfrm>
            <a:prstGeom prst="straightConnector1">
              <a:avLst/>
            </a:prstGeom>
            <a:noFill/>
            <a:ln w="19050" cap="rnd" cmpd="sng">
              <a:solidFill>
                <a:schemeClr val="dk2"/>
              </a:solidFill>
              <a:prstDash val="solid"/>
              <a:round/>
              <a:headEnd type="none" w="med" len="med"/>
              <a:tailEnd type="none" w="med" len="med"/>
            </a:ln>
          </p:spPr>
        </p:cxnSp>
        <p:cxnSp>
          <p:nvCxnSpPr>
            <p:cNvPr id="127" name="Google Shape;127;p13"/>
            <p:cNvCxnSpPr/>
            <p:nvPr/>
          </p:nvCxnSpPr>
          <p:spPr>
            <a:xfrm>
              <a:off x="639775" y="2994025"/>
              <a:ext cx="0" cy="177180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42"/>
        <p:cNvGrpSpPr/>
        <p:nvPr/>
      </p:nvGrpSpPr>
      <p:grpSpPr>
        <a:xfrm>
          <a:off x="0" y="0"/>
          <a:ext cx="0" cy="0"/>
          <a:chOff x="0" y="0"/>
          <a:chExt cx="0" cy="0"/>
        </a:xfrm>
      </p:grpSpPr>
      <p:grpSp>
        <p:nvGrpSpPr>
          <p:cNvPr id="143" name="Google Shape;143;p15"/>
          <p:cNvGrpSpPr/>
          <p:nvPr/>
        </p:nvGrpSpPr>
        <p:grpSpPr>
          <a:xfrm>
            <a:off x="-74600" y="-82550"/>
            <a:ext cx="9602850" cy="5648325"/>
            <a:chOff x="-74600" y="-82550"/>
            <a:chExt cx="9602850" cy="5648325"/>
          </a:xfrm>
        </p:grpSpPr>
        <p:sp>
          <p:nvSpPr>
            <p:cNvPr id="144" name="Google Shape;144;p15"/>
            <p:cNvSpPr/>
            <p:nvPr/>
          </p:nvSpPr>
          <p:spPr>
            <a:xfrm>
              <a:off x="-74600" y="333300"/>
              <a:ext cx="342900" cy="17622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45" name="Google Shape;145;p15"/>
            <p:cNvSpPr/>
            <p:nvPr/>
          </p:nvSpPr>
          <p:spPr>
            <a:xfrm>
              <a:off x="8428900" y="-82550"/>
              <a:ext cx="945300" cy="8763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sp>
          <p:nvSpPr>
            <p:cNvPr id="146" name="Google Shape;146;p15"/>
            <p:cNvSpPr/>
            <p:nvPr/>
          </p:nvSpPr>
          <p:spPr>
            <a:xfrm>
              <a:off x="8582950" y="4689475"/>
              <a:ext cx="945300" cy="876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mprima"/>
                <a:ea typeface="Imprima"/>
                <a:cs typeface="Imprima"/>
                <a:sym typeface="Imprima"/>
              </a:endParaRPr>
            </a:p>
          </p:txBody>
        </p:sp>
      </p:grpSp>
      <p:sp>
        <p:nvSpPr>
          <p:cNvPr id="147" name="Google Shape;14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48" name="Google Shape;148;p15"/>
          <p:cNvGrpSpPr/>
          <p:nvPr/>
        </p:nvGrpSpPr>
        <p:grpSpPr>
          <a:xfrm>
            <a:off x="196725" y="717625"/>
            <a:ext cx="9044125" cy="1104875"/>
            <a:chOff x="196725" y="717625"/>
            <a:chExt cx="9044125" cy="1104875"/>
          </a:xfrm>
        </p:grpSpPr>
        <p:cxnSp>
          <p:nvCxnSpPr>
            <p:cNvPr id="149" name="Google Shape;149;p15"/>
            <p:cNvCxnSpPr/>
            <p:nvPr/>
          </p:nvCxnSpPr>
          <p:spPr>
            <a:xfrm>
              <a:off x="196725" y="758700"/>
              <a:ext cx="0" cy="1063800"/>
            </a:xfrm>
            <a:prstGeom prst="straightConnector1">
              <a:avLst/>
            </a:prstGeom>
            <a:noFill/>
            <a:ln w="19050" cap="rnd" cmpd="sng">
              <a:solidFill>
                <a:schemeClr val="dk2"/>
              </a:solidFill>
              <a:prstDash val="solid"/>
              <a:round/>
              <a:headEnd type="none" w="med" len="med"/>
              <a:tailEnd type="none" w="med" len="med"/>
            </a:ln>
          </p:spPr>
        </p:cxnSp>
        <p:cxnSp>
          <p:nvCxnSpPr>
            <p:cNvPr id="150" name="Google Shape;150;p15"/>
            <p:cNvCxnSpPr/>
            <p:nvPr/>
          </p:nvCxnSpPr>
          <p:spPr>
            <a:xfrm rot="10800000">
              <a:off x="8582950" y="717625"/>
              <a:ext cx="657900" cy="0"/>
            </a:xfrm>
            <a:prstGeom prst="straightConnector1">
              <a:avLst/>
            </a:prstGeom>
            <a:noFill/>
            <a:ln w="19050" cap="rnd" cmpd="sng">
              <a:solidFill>
                <a:schemeClr val="dk2"/>
              </a:solidFill>
              <a:prstDash val="solid"/>
              <a:round/>
              <a:headEnd type="none" w="med" len="med"/>
              <a:tailEnd type="none"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Josefin Sans"/>
              <a:buNone/>
              <a:defRPr sz="3000" b="1">
                <a:solidFill>
                  <a:schemeClr val="dk1"/>
                </a:solidFill>
                <a:latin typeface="Josefin Sans"/>
                <a:ea typeface="Josefin Sans"/>
                <a:cs typeface="Josefin Sans"/>
                <a:sym typeface="Josefin Sans"/>
              </a:defRPr>
            </a:lvl1pPr>
            <a:lvl2pPr lvl="1"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2pPr>
            <a:lvl3pPr lvl="2"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3pPr>
            <a:lvl4pPr lvl="3"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4pPr>
            <a:lvl5pPr lvl="4"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5pPr>
            <a:lvl6pPr lvl="5"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6pPr>
            <a:lvl7pPr lvl="6"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7pPr>
            <a:lvl8pPr lvl="7"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8pPr>
            <a:lvl9pPr lvl="8" rtl="0">
              <a:spcBef>
                <a:spcPts val="0"/>
              </a:spcBef>
              <a:spcAft>
                <a:spcPts val="0"/>
              </a:spcAft>
              <a:buClr>
                <a:schemeClr val="dk1"/>
              </a:buClr>
              <a:buSzPts val="3500"/>
              <a:buFont typeface="Josefin Sans"/>
              <a:buNone/>
              <a:defRPr sz="3500">
                <a:solidFill>
                  <a:schemeClr val="dk1"/>
                </a:solidFill>
                <a:latin typeface="Josefin Sans"/>
                <a:ea typeface="Josefin Sans"/>
                <a:cs typeface="Josefin Sans"/>
                <a:sym typeface="Josefin Sans"/>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1pPr>
            <a:lvl2pPr marL="914400" lvl="1"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2pPr>
            <a:lvl3pPr marL="1371600" lvl="2"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3pPr>
            <a:lvl4pPr marL="1828800" lvl="3"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4pPr>
            <a:lvl5pPr marL="2286000" lvl="4"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5pPr>
            <a:lvl6pPr marL="2743200" lvl="5"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6pPr>
            <a:lvl7pPr marL="3200400" lvl="6"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7pPr>
            <a:lvl8pPr marL="3657600" lvl="7"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8pPr>
            <a:lvl9pPr marL="4114800" lvl="8" indent="-304800">
              <a:lnSpc>
                <a:spcPct val="100000"/>
              </a:lnSpc>
              <a:spcBef>
                <a:spcPts val="0"/>
              </a:spcBef>
              <a:spcAft>
                <a:spcPts val="0"/>
              </a:spcAft>
              <a:buClr>
                <a:schemeClr val="dk1"/>
              </a:buClr>
              <a:buSzPts val="1200"/>
              <a:buFont typeface="Imprima"/>
              <a:buChar char="■"/>
              <a:defRPr sz="1200">
                <a:solidFill>
                  <a:schemeClr val="dk1"/>
                </a:solidFill>
                <a:latin typeface="Imprima"/>
                <a:ea typeface="Imprima"/>
                <a:cs typeface="Imprima"/>
                <a:sym typeface="Imprim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5" r:id="rId5"/>
    <p:sldLayoutId id="2147483656" r:id="rId6"/>
    <p:sldLayoutId id="2147483658" r:id="rId7"/>
    <p:sldLayoutId id="2147483659" r:id="rId8"/>
    <p:sldLayoutId id="2147483661" r:id="rId9"/>
    <p:sldLayoutId id="2147483667" r:id="rId10"/>
    <p:sldLayoutId id="2147483670" r:id="rId11"/>
    <p:sldLayoutId id="2147483671"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webp"/><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9"/>
          <p:cNvSpPr txBox="1">
            <a:spLocks noGrp="1"/>
          </p:cNvSpPr>
          <p:nvPr>
            <p:ph type="ctrTitle"/>
          </p:nvPr>
        </p:nvSpPr>
        <p:spPr>
          <a:xfrm>
            <a:off x="1431937" y="1632339"/>
            <a:ext cx="5813400" cy="953700"/>
          </a:xfrm>
          <a:prstGeom prst="rect">
            <a:avLst/>
          </a:prstGeom>
        </p:spPr>
        <p:txBody>
          <a:bodyPr spcFirstLastPara="1" wrap="square" lIns="91425" tIns="91425" rIns="91425" bIns="91425" anchor="b" anchorCtr="0">
            <a:noAutofit/>
          </a:bodyPr>
          <a:lstStyle/>
          <a:p>
            <a:pPr marL="0" lvl="0" indent="0" algn="ctr" rtl="0">
              <a:spcBef>
                <a:spcPts val="1100"/>
              </a:spcBef>
              <a:spcAft>
                <a:spcPts val="200"/>
              </a:spcAft>
              <a:buNone/>
            </a:pPr>
            <a:r>
              <a:rPr lang="fr-FR" sz="2400" dirty="0"/>
              <a:t>La diffusion des méthodes NLP dans la recherche en marketing : une analyse systématique</a:t>
            </a:r>
          </a:p>
        </p:txBody>
      </p:sp>
      <p:sp>
        <p:nvSpPr>
          <p:cNvPr id="284" name="Google Shape;284;p29"/>
          <p:cNvSpPr txBox="1">
            <a:spLocks noGrp="1"/>
          </p:cNvSpPr>
          <p:nvPr>
            <p:ph type="subTitle" idx="1"/>
          </p:nvPr>
        </p:nvSpPr>
        <p:spPr>
          <a:xfrm>
            <a:off x="1974787" y="3346512"/>
            <a:ext cx="4384800" cy="409500"/>
          </a:xfrm>
          <a:prstGeom prst="rect">
            <a:avLst/>
          </a:prstGeom>
          <a:solidFill>
            <a:schemeClr val="bg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Olivier Caron, Christophe Benavent</a:t>
            </a:r>
            <a:endParaRPr sz="1400" dirty="0"/>
          </a:p>
        </p:txBody>
      </p:sp>
      <p:sp>
        <p:nvSpPr>
          <p:cNvPr id="3" name="Google Shape;284;p29">
            <a:extLst>
              <a:ext uri="{FF2B5EF4-FFF2-40B4-BE49-F238E27FC236}">
                <a16:creationId xmlns:a16="http://schemas.microsoft.com/office/drawing/2014/main" id="{35F44250-8445-0447-82F8-BB7E014D02FD}"/>
              </a:ext>
            </a:extLst>
          </p:cNvPr>
          <p:cNvSpPr txBox="1">
            <a:spLocks/>
          </p:cNvSpPr>
          <p:nvPr/>
        </p:nvSpPr>
        <p:spPr>
          <a:xfrm>
            <a:off x="1974787" y="3665600"/>
            <a:ext cx="4384800" cy="409500"/>
          </a:xfrm>
          <a:prstGeom prst="rect">
            <a:avLst/>
          </a:prstGeom>
          <a:solidFill>
            <a:schemeClr val="bg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Imprima"/>
              <a:buNone/>
              <a:defRPr sz="1600" b="0" i="0" u="none" strike="noStrike" cap="none">
                <a:solidFill>
                  <a:schemeClr val="dk1"/>
                </a:solidFill>
                <a:latin typeface="Imprima"/>
                <a:ea typeface="Imprima"/>
                <a:cs typeface="Imprima"/>
                <a:sym typeface="Imprima"/>
              </a:defRPr>
            </a:lvl1pPr>
            <a:lvl2pPr marL="914400" marR="0" lvl="1"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2pPr>
            <a:lvl3pPr marL="1371600" marR="0" lvl="2"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3pPr>
            <a:lvl4pPr marL="1828800" marR="0" lvl="3"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4pPr>
            <a:lvl5pPr marL="2286000" marR="0" lvl="4"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5pPr>
            <a:lvl6pPr marL="2743200" marR="0" lvl="5"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6pPr>
            <a:lvl7pPr marL="3200400" marR="0" lvl="6"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7pPr>
            <a:lvl8pPr marL="3657600" marR="0" lvl="7"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8pPr>
            <a:lvl9pPr marL="4114800" marR="0" lvl="8" indent="-304800" algn="ctr" rtl="0">
              <a:lnSpc>
                <a:spcPct val="100000"/>
              </a:lnSpc>
              <a:spcBef>
                <a:spcPts val="0"/>
              </a:spcBef>
              <a:spcAft>
                <a:spcPts val="0"/>
              </a:spcAft>
              <a:buClr>
                <a:schemeClr val="dk1"/>
              </a:buClr>
              <a:buSzPts val="1800"/>
              <a:buFont typeface="Imprima"/>
              <a:buNone/>
              <a:defRPr sz="1800" b="0" i="0" u="none" strike="noStrike" cap="none">
                <a:solidFill>
                  <a:schemeClr val="dk1"/>
                </a:solidFill>
                <a:latin typeface="Imprima"/>
                <a:ea typeface="Imprima"/>
                <a:cs typeface="Imprima"/>
                <a:sym typeface="Imprima"/>
              </a:defRPr>
            </a:lvl9pPr>
          </a:lstStyle>
          <a:p>
            <a:pPr marL="0" indent="0"/>
            <a:r>
              <a:rPr lang="fr-FR" sz="1200" dirty="0"/>
              <a:t>Université Paris Dauphine-PSL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51;p45">
            <a:extLst>
              <a:ext uri="{FF2B5EF4-FFF2-40B4-BE49-F238E27FC236}">
                <a16:creationId xmlns:a16="http://schemas.microsoft.com/office/drawing/2014/main" id="{EA95854E-5AB9-9FE4-5E5D-622B5516DACE}"/>
              </a:ext>
            </a:extLst>
          </p:cNvPr>
          <p:cNvSpPr txBox="1">
            <a:spLocks/>
          </p:cNvSpPr>
          <p:nvPr/>
        </p:nvSpPr>
        <p:spPr>
          <a:xfrm>
            <a:off x="553175" y="750479"/>
            <a:ext cx="7857400" cy="119262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t>Natural language processing (NLP) = </a:t>
            </a:r>
            <a:r>
              <a:rPr lang="en-US" b="1" dirty="0" err="1"/>
              <a:t>Traitement</a:t>
            </a:r>
            <a:r>
              <a:rPr lang="en-US" b="1" dirty="0"/>
              <a:t> </a:t>
            </a:r>
            <a:r>
              <a:rPr lang="en-US" b="1" dirty="0" err="1"/>
              <a:t>automatique</a:t>
            </a:r>
            <a:r>
              <a:rPr lang="en-US" b="1" dirty="0"/>
              <a:t> du language naturel (TALN)</a:t>
            </a:r>
          </a:p>
          <a:p>
            <a:pPr marL="457200" indent="-304800">
              <a:spcBef>
                <a:spcPts val="1000"/>
              </a:spcBef>
              <a:buSzPts val="1200"/>
              <a:buFont typeface="Arial"/>
              <a:buChar char="●"/>
            </a:pPr>
            <a:r>
              <a:rPr lang="en-US" dirty="0"/>
              <a:t>Ensemble de techniques (</a:t>
            </a:r>
            <a:r>
              <a:rPr lang="en-US" dirty="0" err="1"/>
              <a:t>linguistique</a:t>
            </a:r>
            <a:r>
              <a:rPr lang="en-US" dirty="0"/>
              <a:t>, </a:t>
            </a:r>
            <a:r>
              <a:rPr lang="en-US" dirty="0" err="1"/>
              <a:t>informatique</a:t>
            </a:r>
            <a:r>
              <a:rPr lang="en-US" dirty="0"/>
              <a:t>, intelligence </a:t>
            </a:r>
            <a:r>
              <a:rPr lang="en-US" dirty="0" err="1"/>
              <a:t>artificielle</a:t>
            </a:r>
            <a:r>
              <a:rPr lang="en-US" dirty="0"/>
              <a:t>) </a:t>
            </a:r>
            <a:r>
              <a:rPr lang="en-US" dirty="0" err="1"/>
              <a:t>permettant</a:t>
            </a:r>
            <a:r>
              <a:rPr lang="en-US" dirty="0"/>
              <a:t> </a:t>
            </a:r>
            <a:r>
              <a:rPr lang="en-US" dirty="0" err="1"/>
              <a:t>l’analyse</a:t>
            </a:r>
            <a:r>
              <a:rPr lang="en-US" dirty="0"/>
              <a:t> et la </a:t>
            </a:r>
            <a:r>
              <a:rPr lang="en-US" dirty="0" err="1"/>
              <a:t>représentation</a:t>
            </a:r>
            <a:r>
              <a:rPr lang="en-US" dirty="0"/>
              <a:t> </a:t>
            </a:r>
            <a:r>
              <a:rPr lang="en-US" dirty="0" err="1"/>
              <a:t>automatique</a:t>
            </a:r>
            <a:r>
              <a:rPr lang="en-US" dirty="0"/>
              <a:t> du </a:t>
            </a:r>
            <a:r>
              <a:rPr lang="en-US" dirty="0" err="1"/>
              <a:t>langage</a:t>
            </a:r>
            <a:r>
              <a:rPr lang="en-US" dirty="0"/>
              <a:t> </a:t>
            </a:r>
            <a:r>
              <a:rPr lang="en-US" dirty="0" err="1"/>
              <a:t>humain</a:t>
            </a:r>
            <a:endParaRPr lang="en-US" dirty="0"/>
          </a:p>
          <a:p>
            <a:pPr marL="457200" indent="-304800">
              <a:spcBef>
                <a:spcPts val="1000"/>
              </a:spcBef>
              <a:buSzPts val="1200"/>
              <a:buFont typeface="Arial"/>
              <a:buChar char="●"/>
            </a:pPr>
            <a:endParaRPr lang="en-US" dirty="0"/>
          </a:p>
          <a:p>
            <a:pPr marL="457200" indent="-304800">
              <a:spcBef>
                <a:spcPts val="1000"/>
              </a:spcBef>
              <a:buSzPts val="1200"/>
              <a:buFont typeface="Arial"/>
              <a:buChar char="●"/>
            </a:pPr>
            <a:endParaRPr lang="en-US" dirty="0"/>
          </a:p>
          <a:p>
            <a:pPr marL="457200" indent="-304800">
              <a:spcBef>
                <a:spcPts val="1000"/>
              </a:spcBef>
              <a:buSzPts val="1200"/>
              <a:buFont typeface="Arial"/>
              <a:buChar char="●"/>
            </a:pPr>
            <a:r>
              <a:rPr lang="en-US" dirty="0"/>
              <a:t>De </a:t>
            </a:r>
            <a:r>
              <a:rPr lang="en-US" dirty="0" err="1"/>
              <a:t>nombreuses</a:t>
            </a:r>
            <a:r>
              <a:rPr lang="en-US" dirty="0"/>
              <a:t> applications : </a:t>
            </a:r>
          </a:p>
        </p:txBody>
      </p:sp>
      <p:pic>
        <p:nvPicPr>
          <p:cNvPr id="8" name="Image 7">
            <a:extLst>
              <a:ext uri="{FF2B5EF4-FFF2-40B4-BE49-F238E27FC236}">
                <a16:creationId xmlns:a16="http://schemas.microsoft.com/office/drawing/2014/main" id="{220E8514-E0E8-B80E-1F83-1174365424A5}"/>
              </a:ext>
            </a:extLst>
          </p:cNvPr>
          <p:cNvPicPr>
            <a:picLocks noChangeAspect="1"/>
          </p:cNvPicPr>
          <p:nvPr/>
        </p:nvPicPr>
        <p:blipFill>
          <a:blip r:embed="rId2"/>
          <a:stretch>
            <a:fillRect/>
          </a:stretch>
        </p:blipFill>
        <p:spPr>
          <a:xfrm>
            <a:off x="4192191" y="1800764"/>
            <a:ext cx="3209925" cy="3209925"/>
          </a:xfrm>
          <a:prstGeom prst="rect">
            <a:avLst/>
          </a:prstGeom>
        </p:spPr>
      </p:pic>
      <p:sp>
        <p:nvSpPr>
          <p:cNvPr id="10" name="ZoneTexte 9">
            <a:extLst>
              <a:ext uri="{FF2B5EF4-FFF2-40B4-BE49-F238E27FC236}">
                <a16:creationId xmlns:a16="http://schemas.microsoft.com/office/drawing/2014/main" id="{6373B166-4279-AC77-218E-10B2B4AC08CE}"/>
              </a:ext>
            </a:extLst>
          </p:cNvPr>
          <p:cNvSpPr txBox="1"/>
          <p:nvPr/>
        </p:nvSpPr>
        <p:spPr>
          <a:xfrm>
            <a:off x="5117307" y="4868347"/>
            <a:ext cx="1740694" cy="184666"/>
          </a:xfrm>
          <a:prstGeom prst="rect">
            <a:avLst/>
          </a:prstGeom>
          <a:noFill/>
        </p:spPr>
        <p:txBody>
          <a:bodyPr wrap="square">
            <a:spAutoFit/>
          </a:bodyPr>
          <a:lstStyle/>
          <a:p>
            <a:r>
              <a:rPr lang="fr-FR" sz="600" dirty="0"/>
              <a:t>Source image : datasciencedojo.com</a:t>
            </a:r>
          </a:p>
        </p:txBody>
      </p:sp>
      <p:sp>
        <p:nvSpPr>
          <p:cNvPr id="11" name="Google Shape;477;p33">
            <a:extLst>
              <a:ext uri="{FF2B5EF4-FFF2-40B4-BE49-F238E27FC236}">
                <a16:creationId xmlns:a16="http://schemas.microsoft.com/office/drawing/2014/main" id="{6D1D11FE-1A89-5422-8143-F39D49C8E75E}"/>
              </a:ext>
            </a:extLst>
          </p:cNvPr>
          <p:cNvSpPr txBox="1">
            <a:spLocks noGrp="1"/>
          </p:cNvSpPr>
          <p:nvPr>
            <p:ph type="title"/>
          </p:nvPr>
        </p:nvSpPr>
        <p:spPr>
          <a:xfrm>
            <a:off x="472212" y="277876"/>
            <a:ext cx="714778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Qu’est-ce que le NLP ?</a:t>
            </a:r>
            <a:endParaRPr sz="1800" dirty="0"/>
          </a:p>
        </p:txBody>
      </p:sp>
    </p:spTree>
    <p:extLst>
      <p:ext uri="{BB962C8B-B14F-4D97-AF65-F5344CB8AC3E}">
        <p14:creationId xmlns:p14="http://schemas.microsoft.com/office/powerpoint/2010/main" val="34464978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5CAD99B9-5294-6D1F-0229-0772F44693C9}"/>
              </a:ext>
            </a:extLst>
          </p:cNvPr>
          <p:cNvPicPr>
            <a:picLocks noChangeAspect="1"/>
          </p:cNvPicPr>
          <p:nvPr/>
        </p:nvPicPr>
        <p:blipFill>
          <a:blip r:embed="rId3"/>
          <a:stretch>
            <a:fillRect/>
          </a:stretch>
        </p:blipFill>
        <p:spPr>
          <a:xfrm>
            <a:off x="-102370" y="999309"/>
            <a:ext cx="9246370" cy="4144191"/>
          </a:xfrm>
          <a:prstGeom prst="rect">
            <a:avLst/>
          </a:prstGeom>
        </p:spPr>
      </p:pic>
      <p:sp>
        <p:nvSpPr>
          <p:cNvPr id="6" name="Google Shape;477;p33">
            <a:extLst>
              <a:ext uri="{FF2B5EF4-FFF2-40B4-BE49-F238E27FC236}">
                <a16:creationId xmlns:a16="http://schemas.microsoft.com/office/drawing/2014/main" id="{2AB2ED23-F13F-56C6-97E1-201DAA47C689}"/>
              </a:ext>
            </a:extLst>
          </p:cNvPr>
          <p:cNvSpPr txBox="1">
            <a:spLocks noGrp="1"/>
          </p:cNvSpPr>
          <p:nvPr>
            <p:ph type="title"/>
          </p:nvPr>
        </p:nvSpPr>
        <p:spPr>
          <a:xfrm>
            <a:off x="472212" y="277876"/>
            <a:ext cx="714778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L’irruption des méthodes NLP dans la recherche en marketing</a:t>
            </a:r>
            <a:endParaRPr sz="1800" dirty="0"/>
          </a:p>
        </p:txBody>
      </p:sp>
      <p:sp>
        <p:nvSpPr>
          <p:cNvPr id="7" name="Ellipse 6">
            <a:extLst>
              <a:ext uri="{FF2B5EF4-FFF2-40B4-BE49-F238E27FC236}">
                <a16:creationId xmlns:a16="http://schemas.microsoft.com/office/drawing/2014/main" id="{C72E0D89-50DB-9B95-6BD4-E0F7EA12E9AB}"/>
              </a:ext>
            </a:extLst>
          </p:cNvPr>
          <p:cNvSpPr/>
          <p:nvPr/>
        </p:nvSpPr>
        <p:spPr>
          <a:xfrm>
            <a:off x="4474029" y="999309"/>
            <a:ext cx="163285" cy="117565"/>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3132800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 name="Google Shape;477;p33">
            <a:extLst>
              <a:ext uri="{FF2B5EF4-FFF2-40B4-BE49-F238E27FC236}">
                <a16:creationId xmlns:a16="http://schemas.microsoft.com/office/drawing/2014/main" id="{E3818A6E-9C6D-0D78-9384-255A1DE6E710}"/>
              </a:ext>
            </a:extLst>
          </p:cNvPr>
          <p:cNvSpPr txBox="1">
            <a:spLocks/>
          </p:cNvSpPr>
          <p:nvPr/>
        </p:nvSpPr>
        <p:spPr>
          <a:xfrm>
            <a:off x="472212" y="277876"/>
            <a:ext cx="71477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9pPr>
          </a:lstStyle>
          <a:p>
            <a:r>
              <a:rPr lang="fr-FR" sz="1800" dirty="0"/>
              <a:t>Cadre théorique</a:t>
            </a:r>
          </a:p>
        </p:txBody>
      </p:sp>
      <p:sp>
        <p:nvSpPr>
          <p:cNvPr id="15" name="Google Shape;951;p45">
            <a:extLst>
              <a:ext uri="{FF2B5EF4-FFF2-40B4-BE49-F238E27FC236}">
                <a16:creationId xmlns:a16="http://schemas.microsoft.com/office/drawing/2014/main" id="{840706C5-9AF1-968E-07F6-74A8B3882906}"/>
              </a:ext>
            </a:extLst>
          </p:cNvPr>
          <p:cNvSpPr txBox="1">
            <a:spLocks noGrp="1"/>
          </p:cNvSpPr>
          <p:nvPr>
            <p:ph type="subTitle" idx="1"/>
          </p:nvPr>
        </p:nvSpPr>
        <p:spPr>
          <a:xfrm>
            <a:off x="715100" y="1025431"/>
            <a:ext cx="7704000" cy="3435531"/>
          </a:xfrm>
          <a:prstGeom prst="rect">
            <a:avLst/>
          </a:prstGeom>
        </p:spPr>
        <p:txBody>
          <a:bodyPr spcFirstLastPara="1" wrap="square" lIns="91425" tIns="91425" rIns="91425" bIns="91425" anchor="t" anchorCtr="0">
            <a:noAutofit/>
          </a:bodyPr>
          <a:lstStyle/>
          <a:p>
            <a:pPr marL="457200" lvl="0" indent="-304800" algn="l" rtl="0">
              <a:spcBef>
                <a:spcPts val="1000"/>
              </a:spcBef>
              <a:spcAft>
                <a:spcPts val="0"/>
              </a:spcAft>
              <a:buSzPts val="1200"/>
              <a:buChar char="●"/>
            </a:pPr>
            <a:r>
              <a:rPr lang="fr-FR" dirty="0"/>
              <a:t>Le cadre institutionnel est celui d’un régime de compétition où les classements de revues, les scores de citations des chercheurs, jouent un rôle central dans leur rémunération et promotion professionnelle (Richard et al., 2015)</a:t>
            </a:r>
          </a:p>
          <a:p>
            <a:pPr marL="457200" lvl="0" indent="-304800" algn="l" rtl="0">
              <a:spcBef>
                <a:spcPts val="1000"/>
              </a:spcBef>
              <a:spcAft>
                <a:spcPts val="0"/>
              </a:spcAft>
              <a:buSzPts val="1200"/>
              <a:buChar char="●"/>
            </a:pPr>
            <a:endParaRPr lang="fr-FR" dirty="0"/>
          </a:p>
          <a:p>
            <a:pPr>
              <a:spcBef>
                <a:spcPts val="1000"/>
              </a:spcBef>
              <a:buFont typeface="Imprima"/>
              <a:buChar char="●"/>
            </a:pPr>
            <a:r>
              <a:rPr lang="fr-FR" dirty="0"/>
              <a:t>Effet de tendance managériale (</a:t>
            </a:r>
            <a:r>
              <a:rPr lang="fr-FR" dirty="0" err="1"/>
              <a:t>Abrahamson</a:t>
            </a:r>
            <a:r>
              <a:rPr lang="fr-FR" dirty="0"/>
              <a:t>, 1991), la diffusion est liée à un phénomène culturel, pas uniquement rationnel : </a:t>
            </a:r>
            <a:r>
              <a:rPr lang="fr-FR" dirty="0" err="1"/>
              <a:t>presssion</a:t>
            </a:r>
            <a:r>
              <a:rPr lang="fr-FR" dirty="0"/>
              <a:t> pour suivre et peur de manquer une pratique importante.</a:t>
            </a:r>
          </a:p>
          <a:p>
            <a:pPr marL="457200" lvl="0" indent="-304800" algn="l" rtl="0">
              <a:spcBef>
                <a:spcPts val="1000"/>
              </a:spcBef>
              <a:spcAft>
                <a:spcPts val="0"/>
              </a:spcAft>
              <a:buSzPts val="1200"/>
              <a:buChar char="●"/>
            </a:pPr>
            <a:endParaRPr lang="fr-FR" dirty="0"/>
          </a:p>
          <a:p>
            <a:pPr marL="457200" lvl="0" indent="-304800" algn="l" rtl="0">
              <a:spcBef>
                <a:spcPts val="0"/>
              </a:spcBef>
              <a:spcAft>
                <a:spcPts val="0"/>
              </a:spcAft>
              <a:buSzPts val="1200"/>
              <a:buChar char="●"/>
            </a:pPr>
            <a:r>
              <a:rPr lang="fr-FR" dirty="0"/>
              <a:t>Les chercheurs doivent donc élaborer des stratégies pour faire avancer leur carrière (</a:t>
            </a:r>
            <a:r>
              <a:rPr lang="fr-FR" dirty="0" err="1"/>
              <a:t>Kolesnikov</a:t>
            </a:r>
            <a:r>
              <a:rPr lang="fr-FR" dirty="0"/>
              <a:t> et al., 2018).</a:t>
            </a:r>
          </a:p>
          <a:p>
            <a:pPr marL="457200" lvl="0" indent="-304800" algn="l" rtl="0">
              <a:spcBef>
                <a:spcPts val="0"/>
              </a:spcBef>
              <a:spcAft>
                <a:spcPts val="0"/>
              </a:spcAft>
              <a:buSzPts val="1200"/>
              <a:buChar char="●"/>
            </a:pPr>
            <a:endParaRPr lang="fr-FR" dirty="0"/>
          </a:p>
          <a:p>
            <a:pPr marL="457200" lvl="0" indent="-304800" algn="l" rtl="0">
              <a:spcBef>
                <a:spcPts val="0"/>
              </a:spcBef>
              <a:spcAft>
                <a:spcPts val="0"/>
              </a:spcAft>
              <a:buSzPts val="1200"/>
              <a:buChar char="●"/>
            </a:pPr>
            <a:endParaRPr lang="fr-FR" dirty="0"/>
          </a:p>
          <a:p>
            <a:pPr marL="457200" lvl="0" indent="-304800" algn="l" rtl="0">
              <a:spcBef>
                <a:spcPts val="0"/>
              </a:spcBef>
              <a:spcAft>
                <a:spcPts val="0"/>
              </a:spcAft>
              <a:buSzPts val="1200"/>
              <a:buChar char="●"/>
            </a:pPr>
            <a:r>
              <a:rPr lang="fr-FR" dirty="0"/>
              <a:t>Ces stratégies d’adoption des méthodes NLP peuvent être pensées par le modèle d'acceptation de la technologie de Davis (1989). Une technologie peut être adoptée en fonction de :</a:t>
            </a:r>
          </a:p>
          <a:p>
            <a:pPr lvl="1" algn="l">
              <a:buChar char="●"/>
            </a:pPr>
            <a:endParaRPr lang="fr-FR" dirty="0"/>
          </a:p>
          <a:p>
            <a:pPr lvl="1" algn="l">
              <a:buChar char="●"/>
            </a:pPr>
            <a:r>
              <a:rPr lang="fr-FR" dirty="0"/>
              <a:t>Sa facilité d’utilisation perçue</a:t>
            </a:r>
          </a:p>
          <a:p>
            <a:pPr lvl="1" algn="l">
              <a:buChar char="●"/>
            </a:pPr>
            <a:r>
              <a:rPr lang="fr-FR" dirty="0"/>
              <a:t>Son utilité perçue</a:t>
            </a:r>
          </a:p>
          <a:p>
            <a:pPr lvl="1" algn="l">
              <a:buChar char="●"/>
            </a:pPr>
            <a:endParaRPr lang="fr-FR" dirty="0"/>
          </a:p>
          <a:p>
            <a:pPr lvl="1" algn="l">
              <a:buChar char="●"/>
            </a:pPr>
            <a:endParaRPr lang="fr-FR" dirty="0"/>
          </a:p>
          <a:p>
            <a:pPr lvl="1" algn="l">
              <a:buChar char="●"/>
            </a:pPr>
            <a:endParaRPr lang="fr-FR" dirty="0"/>
          </a:p>
          <a:p>
            <a:pPr lvl="1" algn="l">
              <a:buChar char="●"/>
            </a:pPr>
            <a:endParaRPr dirty="0"/>
          </a:p>
        </p:txBody>
      </p:sp>
    </p:spTree>
    <p:extLst>
      <p:ext uri="{BB962C8B-B14F-4D97-AF65-F5344CB8AC3E}">
        <p14:creationId xmlns:p14="http://schemas.microsoft.com/office/powerpoint/2010/main" val="271759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4" name="Google Shape;477;p33">
            <a:extLst>
              <a:ext uri="{FF2B5EF4-FFF2-40B4-BE49-F238E27FC236}">
                <a16:creationId xmlns:a16="http://schemas.microsoft.com/office/drawing/2014/main" id="{4F502A60-5715-78CC-2EB1-EAF74D87157A}"/>
              </a:ext>
            </a:extLst>
          </p:cNvPr>
          <p:cNvSpPr txBox="1">
            <a:spLocks/>
          </p:cNvSpPr>
          <p:nvPr/>
        </p:nvSpPr>
        <p:spPr>
          <a:xfrm>
            <a:off x="472212" y="277876"/>
            <a:ext cx="71477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9pPr>
          </a:lstStyle>
          <a:p>
            <a:r>
              <a:rPr lang="fr-FR" sz="1800" dirty="0"/>
              <a:t>Cadre conceptuel</a:t>
            </a:r>
          </a:p>
        </p:txBody>
      </p:sp>
      <p:sp>
        <p:nvSpPr>
          <p:cNvPr id="9" name="Google Shape;54;p13">
            <a:extLst>
              <a:ext uri="{FF2B5EF4-FFF2-40B4-BE49-F238E27FC236}">
                <a16:creationId xmlns:a16="http://schemas.microsoft.com/office/drawing/2014/main" id="{D5AC4756-E56F-E833-505A-A0A4A5942706}"/>
              </a:ext>
            </a:extLst>
          </p:cNvPr>
          <p:cNvSpPr/>
          <p:nvPr/>
        </p:nvSpPr>
        <p:spPr>
          <a:xfrm>
            <a:off x="3267068" y="1035223"/>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solidFill>
              </a:rPr>
              <a:t>Originality</a:t>
            </a:r>
            <a:endParaRPr sz="1200" dirty="0">
              <a:solidFill>
                <a:schemeClr val="bg1"/>
              </a:solidFill>
            </a:endParaRPr>
          </a:p>
          <a:p>
            <a:pPr marL="0" lvl="0" indent="0" algn="ctr" rtl="0">
              <a:spcBef>
                <a:spcPts val="0"/>
              </a:spcBef>
              <a:spcAft>
                <a:spcPts val="0"/>
              </a:spcAft>
              <a:buNone/>
            </a:pPr>
            <a:r>
              <a:rPr lang="fr" sz="1200" dirty="0">
                <a:solidFill>
                  <a:schemeClr val="bg1"/>
                </a:solidFill>
              </a:rPr>
              <a:t>-methods</a:t>
            </a:r>
            <a:endParaRPr sz="1200" dirty="0">
              <a:solidFill>
                <a:schemeClr val="bg1"/>
              </a:solidFill>
            </a:endParaRPr>
          </a:p>
          <a:p>
            <a:pPr marL="0" lvl="0" indent="0" algn="ctr" rtl="0">
              <a:spcBef>
                <a:spcPts val="0"/>
              </a:spcBef>
              <a:spcAft>
                <a:spcPts val="0"/>
              </a:spcAft>
              <a:buNone/>
            </a:pPr>
            <a:r>
              <a:rPr lang="fr" sz="1200" dirty="0">
                <a:solidFill>
                  <a:schemeClr val="bg1"/>
                </a:solidFill>
              </a:rPr>
              <a:t>-applications</a:t>
            </a:r>
            <a:endParaRPr sz="1200" dirty="0">
              <a:solidFill>
                <a:schemeClr val="bg1"/>
              </a:solidFill>
            </a:endParaRPr>
          </a:p>
        </p:txBody>
      </p:sp>
      <p:sp>
        <p:nvSpPr>
          <p:cNvPr id="10" name="Google Shape;55;p13">
            <a:extLst>
              <a:ext uri="{FF2B5EF4-FFF2-40B4-BE49-F238E27FC236}">
                <a16:creationId xmlns:a16="http://schemas.microsoft.com/office/drawing/2014/main" id="{BABCC0DA-1082-160D-AE06-BDA2603A4509}"/>
              </a:ext>
            </a:extLst>
          </p:cNvPr>
          <p:cNvSpPr/>
          <p:nvPr/>
        </p:nvSpPr>
        <p:spPr>
          <a:xfrm>
            <a:off x="3267068" y="2271848"/>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solidFill>
              </a:rPr>
              <a:t>Legitimacy</a:t>
            </a:r>
            <a:endParaRPr sz="1200" dirty="0">
              <a:solidFill>
                <a:schemeClr val="bg1"/>
              </a:solidFill>
            </a:endParaRPr>
          </a:p>
          <a:p>
            <a:pPr marL="0" lvl="0" indent="0" algn="ctr" rtl="0">
              <a:spcBef>
                <a:spcPts val="0"/>
              </a:spcBef>
              <a:spcAft>
                <a:spcPts val="0"/>
              </a:spcAft>
              <a:buNone/>
            </a:pPr>
            <a:r>
              <a:rPr lang="fr" sz="1200" dirty="0">
                <a:solidFill>
                  <a:schemeClr val="bg1"/>
                </a:solidFill>
              </a:rPr>
              <a:t>- External</a:t>
            </a:r>
            <a:endParaRPr sz="1200" dirty="0">
              <a:solidFill>
                <a:schemeClr val="bg1"/>
              </a:solidFill>
            </a:endParaRPr>
          </a:p>
          <a:p>
            <a:pPr marL="0" lvl="0" indent="0" algn="ctr" rtl="0">
              <a:spcBef>
                <a:spcPts val="0"/>
              </a:spcBef>
              <a:spcAft>
                <a:spcPts val="0"/>
              </a:spcAft>
              <a:buNone/>
            </a:pPr>
            <a:r>
              <a:rPr lang="fr" sz="1200" dirty="0">
                <a:solidFill>
                  <a:schemeClr val="bg1"/>
                </a:solidFill>
              </a:rPr>
              <a:t>- Internal</a:t>
            </a:r>
            <a:endParaRPr sz="1200" dirty="0">
              <a:solidFill>
                <a:schemeClr val="bg1"/>
              </a:solidFill>
            </a:endParaRPr>
          </a:p>
        </p:txBody>
      </p:sp>
      <p:sp>
        <p:nvSpPr>
          <p:cNvPr id="11" name="Google Shape;56;p13">
            <a:extLst>
              <a:ext uri="{FF2B5EF4-FFF2-40B4-BE49-F238E27FC236}">
                <a16:creationId xmlns:a16="http://schemas.microsoft.com/office/drawing/2014/main" id="{1EEE000E-8FA4-5A6E-40F5-28F6997CFA5A}"/>
              </a:ext>
            </a:extLst>
          </p:cNvPr>
          <p:cNvSpPr/>
          <p:nvPr/>
        </p:nvSpPr>
        <p:spPr>
          <a:xfrm>
            <a:off x="3267068" y="3508473"/>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solidFill>
              </a:rPr>
              <a:t>Learning costs</a:t>
            </a:r>
            <a:endParaRPr sz="1200" dirty="0">
              <a:solidFill>
                <a:schemeClr val="bg1"/>
              </a:solidFill>
            </a:endParaRPr>
          </a:p>
        </p:txBody>
      </p:sp>
      <p:sp>
        <p:nvSpPr>
          <p:cNvPr id="12" name="Google Shape;57;p13">
            <a:extLst>
              <a:ext uri="{FF2B5EF4-FFF2-40B4-BE49-F238E27FC236}">
                <a16:creationId xmlns:a16="http://schemas.microsoft.com/office/drawing/2014/main" id="{E9D2D225-DE15-416D-7A3E-E9A4EB7A0FE9}"/>
              </a:ext>
            </a:extLst>
          </p:cNvPr>
          <p:cNvSpPr/>
          <p:nvPr/>
        </p:nvSpPr>
        <p:spPr>
          <a:xfrm>
            <a:off x="643893" y="2271860"/>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lumMod val="95000"/>
                  </a:schemeClr>
                </a:solidFill>
              </a:rPr>
              <a:t>Publications stocks/Growth</a:t>
            </a:r>
          </a:p>
          <a:p>
            <a:pPr marL="0" lvl="0" indent="0" algn="ctr" rtl="0">
              <a:spcBef>
                <a:spcPts val="0"/>
              </a:spcBef>
              <a:spcAft>
                <a:spcPts val="0"/>
              </a:spcAft>
              <a:buNone/>
            </a:pPr>
            <a:r>
              <a:rPr lang="fr" sz="1200" dirty="0">
                <a:solidFill>
                  <a:schemeClr val="bg1">
                    <a:lumMod val="95000"/>
                  </a:schemeClr>
                </a:solidFill>
              </a:rPr>
              <a:t>- top tiers</a:t>
            </a:r>
          </a:p>
          <a:p>
            <a:pPr marL="0" lvl="0" indent="0" algn="ctr" rtl="0">
              <a:spcBef>
                <a:spcPts val="0"/>
              </a:spcBef>
              <a:spcAft>
                <a:spcPts val="0"/>
              </a:spcAft>
              <a:buNone/>
            </a:pPr>
            <a:r>
              <a:rPr lang="fr" sz="1200" dirty="0">
                <a:solidFill>
                  <a:schemeClr val="bg1">
                    <a:lumMod val="95000"/>
                  </a:schemeClr>
                </a:solidFill>
              </a:rPr>
              <a:t>- low tiers</a:t>
            </a:r>
            <a:endParaRPr sz="1200" dirty="0">
              <a:solidFill>
                <a:schemeClr val="bg1">
                  <a:lumMod val="95000"/>
                </a:schemeClr>
              </a:solidFill>
            </a:endParaRPr>
          </a:p>
        </p:txBody>
      </p:sp>
      <p:cxnSp>
        <p:nvCxnSpPr>
          <p:cNvPr id="13" name="Google Shape;58;p13">
            <a:extLst>
              <a:ext uri="{FF2B5EF4-FFF2-40B4-BE49-F238E27FC236}">
                <a16:creationId xmlns:a16="http://schemas.microsoft.com/office/drawing/2014/main" id="{97FE6AA7-AB01-D456-2948-34F2B5A4ECD0}"/>
              </a:ext>
            </a:extLst>
          </p:cNvPr>
          <p:cNvCxnSpPr>
            <a:stCxn id="12" idx="3"/>
            <a:endCxn id="9" idx="1"/>
          </p:cNvCxnSpPr>
          <p:nvPr/>
        </p:nvCxnSpPr>
        <p:spPr>
          <a:xfrm flipV="1">
            <a:off x="2587658" y="1409730"/>
            <a:ext cx="679410" cy="1236637"/>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14" name="Google Shape;59;p13">
            <a:extLst>
              <a:ext uri="{FF2B5EF4-FFF2-40B4-BE49-F238E27FC236}">
                <a16:creationId xmlns:a16="http://schemas.microsoft.com/office/drawing/2014/main" id="{08E76D36-2DF1-4ED5-C3B0-B767C91C2CCF}"/>
              </a:ext>
            </a:extLst>
          </p:cNvPr>
          <p:cNvCxnSpPr>
            <a:stCxn id="12" idx="3"/>
            <a:endCxn id="10" idx="1"/>
          </p:cNvCxnSpPr>
          <p:nvPr/>
        </p:nvCxnSpPr>
        <p:spPr>
          <a:xfrm flipV="1">
            <a:off x="2587658" y="2646355"/>
            <a:ext cx="679410" cy="12"/>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15" name="Google Shape;60;p13">
            <a:extLst>
              <a:ext uri="{FF2B5EF4-FFF2-40B4-BE49-F238E27FC236}">
                <a16:creationId xmlns:a16="http://schemas.microsoft.com/office/drawing/2014/main" id="{21499E85-9C54-9556-48F6-F48D9284C24F}"/>
              </a:ext>
            </a:extLst>
          </p:cNvPr>
          <p:cNvCxnSpPr>
            <a:stCxn id="12" idx="3"/>
            <a:endCxn id="11" idx="1"/>
          </p:cNvCxnSpPr>
          <p:nvPr/>
        </p:nvCxnSpPr>
        <p:spPr>
          <a:xfrm>
            <a:off x="2587658" y="2646367"/>
            <a:ext cx="679410" cy="1236613"/>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16" name="Google Shape;61;p13">
            <a:extLst>
              <a:ext uri="{FF2B5EF4-FFF2-40B4-BE49-F238E27FC236}">
                <a16:creationId xmlns:a16="http://schemas.microsoft.com/office/drawing/2014/main" id="{6913C62B-B039-15D0-CBBB-CADBAE1B1043}"/>
              </a:ext>
            </a:extLst>
          </p:cNvPr>
          <p:cNvSpPr/>
          <p:nvPr/>
        </p:nvSpPr>
        <p:spPr>
          <a:xfrm>
            <a:off x="6529568" y="2835060"/>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solidFill>
              </a:rPr>
              <a:t>Researcher Adoption</a:t>
            </a:r>
            <a:endParaRPr sz="1200" dirty="0">
              <a:solidFill>
                <a:schemeClr val="bg1"/>
              </a:solidFill>
            </a:endParaRPr>
          </a:p>
        </p:txBody>
      </p:sp>
      <p:cxnSp>
        <p:nvCxnSpPr>
          <p:cNvPr id="17" name="Google Shape;62;p13">
            <a:extLst>
              <a:ext uri="{FF2B5EF4-FFF2-40B4-BE49-F238E27FC236}">
                <a16:creationId xmlns:a16="http://schemas.microsoft.com/office/drawing/2014/main" id="{D9F29F2E-FBD8-3E33-EEC6-87ADBD1EBE3D}"/>
              </a:ext>
            </a:extLst>
          </p:cNvPr>
          <p:cNvCxnSpPr>
            <a:cxnSpLocks/>
            <a:stCxn id="9" idx="3"/>
            <a:endCxn id="16" idx="1"/>
          </p:cNvCxnSpPr>
          <p:nvPr/>
        </p:nvCxnSpPr>
        <p:spPr>
          <a:xfrm>
            <a:off x="5210833" y="1409730"/>
            <a:ext cx="1318735" cy="1799837"/>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18" name="Google Shape;63;p13">
            <a:extLst>
              <a:ext uri="{FF2B5EF4-FFF2-40B4-BE49-F238E27FC236}">
                <a16:creationId xmlns:a16="http://schemas.microsoft.com/office/drawing/2014/main" id="{B67BFB87-4189-ACC2-5C25-B951A10FCD48}"/>
              </a:ext>
            </a:extLst>
          </p:cNvPr>
          <p:cNvCxnSpPr>
            <a:stCxn id="10" idx="3"/>
            <a:endCxn id="16" idx="1"/>
          </p:cNvCxnSpPr>
          <p:nvPr/>
        </p:nvCxnSpPr>
        <p:spPr>
          <a:xfrm>
            <a:off x="5210833" y="2646355"/>
            <a:ext cx="1318735" cy="563212"/>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19" name="Google Shape;64;p13">
            <a:extLst>
              <a:ext uri="{FF2B5EF4-FFF2-40B4-BE49-F238E27FC236}">
                <a16:creationId xmlns:a16="http://schemas.microsoft.com/office/drawing/2014/main" id="{017E80B8-8B05-B193-D9A6-30D148893FA3}"/>
              </a:ext>
            </a:extLst>
          </p:cNvPr>
          <p:cNvCxnSpPr>
            <a:stCxn id="11" idx="3"/>
            <a:endCxn id="16" idx="1"/>
          </p:cNvCxnSpPr>
          <p:nvPr/>
        </p:nvCxnSpPr>
        <p:spPr>
          <a:xfrm flipV="1">
            <a:off x="5210833" y="3209567"/>
            <a:ext cx="1318735" cy="673413"/>
          </a:xfrm>
          <a:prstGeom prst="curvedConnector3">
            <a:avLst>
              <a:gd name="adj1" fmla="val 50000"/>
            </a:avLst>
          </a:prstGeom>
          <a:noFill/>
          <a:ln w="9525" cap="flat" cmpd="sng">
            <a:solidFill>
              <a:schemeClr val="dk2"/>
            </a:solidFill>
            <a:prstDash val="solid"/>
            <a:round/>
            <a:headEnd type="none" w="med" len="med"/>
            <a:tailEnd type="stealth" w="med" len="med"/>
          </a:ln>
        </p:spPr>
      </p:cxnSp>
      <p:cxnSp>
        <p:nvCxnSpPr>
          <p:cNvPr id="20" name="Google Shape;65;p13">
            <a:extLst>
              <a:ext uri="{FF2B5EF4-FFF2-40B4-BE49-F238E27FC236}">
                <a16:creationId xmlns:a16="http://schemas.microsoft.com/office/drawing/2014/main" id="{DDE020BF-8A2D-091B-0287-35C8BBE49732}"/>
              </a:ext>
            </a:extLst>
          </p:cNvPr>
          <p:cNvCxnSpPr>
            <a:stCxn id="21" idx="0"/>
            <a:endCxn id="12" idx="0"/>
          </p:cNvCxnSpPr>
          <p:nvPr/>
        </p:nvCxnSpPr>
        <p:spPr>
          <a:xfrm rot="16200000" flipH="1" flipV="1">
            <a:off x="4109251" y="-1120341"/>
            <a:ext cx="898725" cy="5885675"/>
          </a:xfrm>
          <a:prstGeom prst="curvedConnector3">
            <a:avLst>
              <a:gd name="adj1" fmla="val -69949"/>
            </a:avLst>
          </a:prstGeom>
          <a:noFill/>
          <a:ln w="9525" cap="flat" cmpd="sng">
            <a:solidFill>
              <a:schemeClr val="dk2"/>
            </a:solidFill>
            <a:prstDash val="solid"/>
            <a:round/>
            <a:headEnd type="none" w="med" len="med"/>
            <a:tailEnd type="stealth" w="med" len="med"/>
          </a:ln>
        </p:spPr>
      </p:cxnSp>
      <p:sp>
        <p:nvSpPr>
          <p:cNvPr id="21" name="Google Shape;66;p13">
            <a:extLst>
              <a:ext uri="{FF2B5EF4-FFF2-40B4-BE49-F238E27FC236}">
                <a16:creationId xmlns:a16="http://schemas.microsoft.com/office/drawing/2014/main" id="{DFFB8F72-79AA-712C-D5B0-3B10163D6330}"/>
              </a:ext>
            </a:extLst>
          </p:cNvPr>
          <p:cNvSpPr/>
          <p:nvPr/>
        </p:nvSpPr>
        <p:spPr>
          <a:xfrm>
            <a:off x="6529568" y="1373135"/>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r" sz="1200" dirty="0">
                <a:solidFill>
                  <a:schemeClr val="bg1"/>
                </a:solidFill>
              </a:rPr>
              <a:t>Publication Acceptation</a:t>
            </a:r>
            <a:endParaRPr sz="1200" dirty="0">
              <a:solidFill>
                <a:schemeClr val="bg1"/>
              </a:solidFill>
            </a:endParaRPr>
          </a:p>
        </p:txBody>
      </p:sp>
      <p:cxnSp>
        <p:nvCxnSpPr>
          <p:cNvPr id="22" name="Google Shape;67;p13">
            <a:extLst>
              <a:ext uri="{FF2B5EF4-FFF2-40B4-BE49-F238E27FC236}">
                <a16:creationId xmlns:a16="http://schemas.microsoft.com/office/drawing/2014/main" id="{AA3A460D-8364-F364-A45D-BC37E2EB832A}"/>
              </a:ext>
            </a:extLst>
          </p:cNvPr>
          <p:cNvCxnSpPr>
            <a:stCxn id="16" idx="0"/>
            <a:endCxn id="21" idx="2"/>
          </p:cNvCxnSpPr>
          <p:nvPr/>
        </p:nvCxnSpPr>
        <p:spPr>
          <a:xfrm flipV="1">
            <a:off x="7501451" y="2122149"/>
            <a:ext cx="0" cy="712911"/>
          </a:xfrm>
          <a:prstGeom prst="straightConnector1">
            <a:avLst/>
          </a:prstGeom>
          <a:noFill/>
          <a:ln w="9525" cap="flat" cmpd="sng">
            <a:solidFill>
              <a:schemeClr val="dk2"/>
            </a:solidFill>
            <a:prstDash val="solid"/>
            <a:round/>
            <a:headEnd type="none" w="med" len="med"/>
            <a:tailEnd type="triangle" w="med" len="med"/>
          </a:ln>
        </p:spPr>
      </p:cxnSp>
      <p:sp>
        <p:nvSpPr>
          <p:cNvPr id="23" name="Google Shape;68;p13">
            <a:extLst>
              <a:ext uri="{FF2B5EF4-FFF2-40B4-BE49-F238E27FC236}">
                <a16:creationId xmlns:a16="http://schemas.microsoft.com/office/drawing/2014/main" id="{1D5E907A-3733-E5B8-7321-1AF56F0E9D9C}"/>
              </a:ext>
            </a:extLst>
          </p:cNvPr>
          <p:cNvSpPr txBox="1"/>
          <p:nvPr/>
        </p:nvSpPr>
        <p:spPr>
          <a:xfrm>
            <a:off x="2937368" y="2308484"/>
            <a:ext cx="306573"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a:solidFill>
                  <a:schemeClr val="dk2"/>
                </a:solidFill>
              </a:rPr>
              <a:t>+</a:t>
            </a:r>
            <a:endParaRPr sz="1800">
              <a:solidFill>
                <a:schemeClr val="dk2"/>
              </a:solidFill>
            </a:endParaRPr>
          </a:p>
        </p:txBody>
      </p:sp>
      <p:sp>
        <p:nvSpPr>
          <p:cNvPr id="24" name="Google Shape;69;p13">
            <a:extLst>
              <a:ext uri="{FF2B5EF4-FFF2-40B4-BE49-F238E27FC236}">
                <a16:creationId xmlns:a16="http://schemas.microsoft.com/office/drawing/2014/main" id="{3D6F6AD3-82A4-5A7F-1BC6-2A2436FE2CBC}"/>
              </a:ext>
            </a:extLst>
          </p:cNvPr>
          <p:cNvSpPr txBox="1"/>
          <p:nvPr/>
        </p:nvSpPr>
        <p:spPr>
          <a:xfrm>
            <a:off x="6082193" y="1537484"/>
            <a:ext cx="306573"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a:solidFill>
                  <a:schemeClr val="dk2"/>
                </a:solidFill>
              </a:rPr>
              <a:t>+</a:t>
            </a:r>
            <a:endParaRPr sz="1800">
              <a:solidFill>
                <a:schemeClr val="dk2"/>
              </a:solidFill>
            </a:endParaRPr>
          </a:p>
        </p:txBody>
      </p:sp>
      <p:sp>
        <p:nvSpPr>
          <p:cNvPr id="25" name="Google Shape;70;p13">
            <a:extLst>
              <a:ext uri="{FF2B5EF4-FFF2-40B4-BE49-F238E27FC236}">
                <a16:creationId xmlns:a16="http://schemas.microsoft.com/office/drawing/2014/main" id="{4C302FF8-4B18-113D-42FE-55EDA1B8B6E7}"/>
              </a:ext>
            </a:extLst>
          </p:cNvPr>
          <p:cNvSpPr txBox="1"/>
          <p:nvPr/>
        </p:nvSpPr>
        <p:spPr>
          <a:xfrm>
            <a:off x="5502765" y="2178670"/>
            <a:ext cx="306573"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dirty="0">
                <a:solidFill>
                  <a:schemeClr val="dk2"/>
                </a:solidFill>
              </a:rPr>
              <a:t>+</a:t>
            </a:r>
            <a:endParaRPr sz="1800" dirty="0">
              <a:solidFill>
                <a:schemeClr val="dk2"/>
              </a:solidFill>
            </a:endParaRPr>
          </a:p>
        </p:txBody>
      </p:sp>
      <p:sp>
        <p:nvSpPr>
          <p:cNvPr id="26" name="Google Shape;71;p13">
            <a:extLst>
              <a:ext uri="{FF2B5EF4-FFF2-40B4-BE49-F238E27FC236}">
                <a16:creationId xmlns:a16="http://schemas.microsoft.com/office/drawing/2014/main" id="{968FF3A1-A281-BB87-CFFD-E2BC93AB0C03}"/>
              </a:ext>
            </a:extLst>
          </p:cNvPr>
          <p:cNvSpPr txBox="1"/>
          <p:nvPr/>
        </p:nvSpPr>
        <p:spPr>
          <a:xfrm>
            <a:off x="2698326" y="1641283"/>
            <a:ext cx="266124"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dirty="0">
                <a:solidFill>
                  <a:schemeClr val="dk2"/>
                </a:solidFill>
              </a:rPr>
              <a:t>-</a:t>
            </a:r>
            <a:endParaRPr sz="1800" dirty="0">
              <a:solidFill>
                <a:schemeClr val="dk2"/>
              </a:solidFill>
            </a:endParaRPr>
          </a:p>
        </p:txBody>
      </p:sp>
      <p:sp>
        <p:nvSpPr>
          <p:cNvPr id="27" name="Google Shape;72;p13">
            <a:extLst>
              <a:ext uri="{FF2B5EF4-FFF2-40B4-BE49-F238E27FC236}">
                <a16:creationId xmlns:a16="http://schemas.microsoft.com/office/drawing/2014/main" id="{09B251F7-90DF-460D-83AA-831112940C89}"/>
              </a:ext>
            </a:extLst>
          </p:cNvPr>
          <p:cNvSpPr txBox="1"/>
          <p:nvPr/>
        </p:nvSpPr>
        <p:spPr>
          <a:xfrm>
            <a:off x="2698326" y="3331024"/>
            <a:ext cx="266124"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dirty="0">
                <a:solidFill>
                  <a:schemeClr val="dk2"/>
                </a:solidFill>
              </a:rPr>
              <a:t>-</a:t>
            </a:r>
            <a:endParaRPr sz="1800" dirty="0">
              <a:solidFill>
                <a:schemeClr val="dk2"/>
              </a:solidFill>
            </a:endParaRPr>
          </a:p>
        </p:txBody>
      </p:sp>
      <p:sp>
        <p:nvSpPr>
          <p:cNvPr id="28" name="Google Shape;73;p13">
            <a:extLst>
              <a:ext uri="{FF2B5EF4-FFF2-40B4-BE49-F238E27FC236}">
                <a16:creationId xmlns:a16="http://schemas.microsoft.com/office/drawing/2014/main" id="{932F6912-2C2F-1739-8AAC-2A34737FE0AB}"/>
              </a:ext>
            </a:extLst>
          </p:cNvPr>
          <p:cNvSpPr txBox="1"/>
          <p:nvPr/>
        </p:nvSpPr>
        <p:spPr>
          <a:xfrm>
            <a:off x="5531343" y="3374061"/>
            <a:ext cx="266124"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dirty="0">
                <a:solidFill>
                  <a:schemeClr val="dk2"/>
                </a:solidFill>
              </a:rPr>
              <a:t>-</a:t>
            </a:r>
            <a:endParaRPr dirty="0"/>
          </a:p>
        </p:txBody>
      </p:sp>
      <p:cxnSp>
        <p:nvCxnSpPr>
          <p:cNvPr id="29" name="Google Shape;74;p13">
            <a:extLst>
              <a:ext uri="{FF2B5EF4-FFF2-40B4-BE49-F238E27FC236}">
                <a16:creationId xmlns:a16="http://schemas.microsoft.com/office/drawing/2014/main" id="{B70D61FB-BBD3-22A9-E351-246A5A5E116E}"/>
              </a:ext>
            </a:extLst>
          </p:cNvPr>
          <p:cNvCxnSpPr>
            <a:cxnSpLocks/>
            <a:stCxn id="9" idx="3"/>
            <a:endCxn id="21" idx="1"/>
          </p:cNvCxnSpPr>
          <p:nvPr/>
        </p:nvCxnSpPr>
        <p:spPr>
          <a:xfrm>
            <a:off x="5210833" y="1409730"/>
            <a:ext cx="1318735" cy="337912"/>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30" name="Google Shape;75;p13">
            <a:extLst>
              <a:ext uri="{FF2B5EF4-FFF2-40B4-BE49-F238E27FC236}">
                <a16:creationId xmlns:a16="http://schemas.microsoft.com/office/drawing/2014/main" id="{5E17DBD7-9372-2184-C283-3F3ADAF8E54A}"/>
              </a:ext>
            </a:extLst>
          </p:cNvPr>
          <p:cNvSpPr txBox="1"/>
          <p:nvPr/>
        </p:nvSpPr>
        <p:spPr>
          <a:xfrm>
            <a:off x="6199868" y="2604959"/>
            <a:ext cx="306573"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a:solidFill>
                  <a:schemeClr val="dk2"/>
                </a:solidFill>
              </a:rPr>
              <a:t>+</a:t>
            </a:r>
            <a:endParaRPr sz="1800">
              <a:solidFill>
                <a:schemeClr val="dk2"/>
              </a:solidFill>
            </a:endParaRPr>
          </a:p>
        </p:txBody>
      </p:sp>
      <p:cxnSp>
        <p:nvCxnSpPr>
          <p:cNvPr id="31" name="Google Shape;76;p13">
            <a:extLst>
              <a:ext uri="{FF2B5EF4-FFF2-40B4-BE49-F238E27FC236}">
                <a16:creationId xmlns:a16="http://schemas.microsoft.com/office/drawing/2014/main" id="{C3B1AC9D-711E-C102-4C39-58335B3F2F55}"/>
              </a:ext>
            </a:extLst>
          </p:cNvPr>
          <p:cNvCxnSpPr>
            <a:cxnSpLocks/>
            <a:stCxn id="10" idx="3"/>
            <a:endCxn id="21" idx="1"/>
          </p:cNvCxnSpPr>
          <p:nvPr/>
        </p:nvCxnSpPr>
        <p:spPr>
          <a:xfrm flipV="1">
            <a:off x="5210833" y="1747642"/>
            <a:ext cx="1318735" cy="898713"/>
          </a:xfrm>
          <a:prstGeom prst="curvedConnector3">
            <a:avLst>
              <a:gd name="adj1" fmla="val 50000"/>
            </a:avLst>
          </a:prstGeom>
          <a:noFill/>
          <a:ln w="9525" cap="flat" cmpd="sng">
            <a:solidFill>
              <a:schemeClr val="dk2"/>
            </a:solidFill>
            <a:prstDash val="solid"/>
            <a:round/>
            <a:headEnd type="none" w="med" len="med"/>
            <a:tailEnd type="stealth" w="med" len="med"/>
          </a:ln>
        </p:spPr>
      </p:cxnSp>
      <p:sp>
        <p:nvSpPr>
          <p:cNvPr id="32" name="Google Shape;77;p13">
            <a:extLst>
              <a:ext uri="{FF2B5EF4-FFF2-40B4-BE49-F238E27FC236}">
                <a16:creationId xmlns:a16="http://schemas.microsoft.com/office/drawing/2014/main" id="{FE232142-9850-345E-00CF-491572D62DF9}"/>
              </a:ext>
            </a:extLst>
          </p:cNvPr>
          <p:cNvSpPr txBox="1"/>
          <p:nvPr/>
        </p:nvSpPr>
        <p:spPr>
          <a:xfrm>
            <a:off x="5509593" y="2672609"/>
            <a:ext cx="306573" cy="46163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a:solidFill>
                  <a:schemeClr val="dk2"/>
                </a:solidFill>
              </a:rPr>
              <a:t>+</a:t>
            </a:r>
            <a:endParaRPr sz="1800">
              <a:solidFill>
                <a:schemeClr val="dk2"/>
              </a:solidFill>
            </a:endParaRPr>
          </a:p>
        </p:txBody>
      </p:sp>
      <p:sp>
        <p:nvSpPr>
          <p:cNvPr id="33" name="Google Shape;78;p13">
            <a:extLst>
              <a:ext uri="{FF2B5EF4-FFF2-40B4-BE49-F238E27FC236}">
                <a16:creationId xmlns:a16="http://schemas.microsoft.com/office/drawing/2014/main" id="{24DC21DA-2D84-A634-E67F-A6A6E91CA643}"/>
              </a:ext>
            </a:extLst>
          </p:cNvPr>
          <p:cNvSpPr/>
          <p:nvPr/>
        </p:nvSpPr>
        <p:spPr>
          <a:xfrm>
            <a:off x="643893" y="4125455"/>
            <a:ext cx="1943765" cy="74901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457200" lvl="0" indent="0" rtl="0">
              <a:spcBef>
                <a:spcPts val="0"/>
              </a:spcBef>
              <a:spcAft>
                <a:spcPts val="0"/>
              </a:spcAft>
              <a:buNone/>
            </a:pPr>
            <a:r>
              <a:rPr lang="fr-FR" sz="1200" dirty="0">
                <a:solidFill>
                  <a:schemeClr val="bg1"/>
                </a:solidFill>
              </a:rPr>
              <a:t>Global Diffusion</a:t>
            </a:r>
            <a:endParaRPr sz="1200" dirty="0">
              <a:solidFill>
                <a:schemeClr val="bg1"/>
              </a:solidFill>
            </a:endParaRPr>
          </a:p>
        </p:txBody>
      </p:sp>
      <p:cxnSp>
        <p:nvCxnSpPr>
          <p:cNvPr id="34" name="Google Shape;79;p13">
            <a:extLst>
              <a:ext uri="{FF2B5EF4-FFF2-40B4-BE49-F238E27FC236}">
                <a16:creationId xmlns:a16="http://schemas.microsoft.com/office/drawing/2014/main" id="{1D80CD44-F28A-9B2A-BC67-B0450C09F9D6}"/>
              </a:ext>
            </a:extLst>
          </p:cNvPr>
          <p:cNvCxnSpPr>
            <a:stCxn id="33" idx="3"/>
            <a:endCxn id="11" idx="1"/>
          </p:cNvCxnSpPr>
          <p:nvPr/>
        </p:nvCxnSpPr>
        <p:spPr>
          <a:xfrm flipV="1">
            <a:off x="2587658" y="3882980"/>
            <a:ext cx="679410" cy="616982"/>
          </a:xfrm>
          <a:prstGeom prst="straightConnector1">
            <a:avLst/>
          </a:prstGeom>
          <a:noFill/>
          <a:ln w="9525" cap="flat" cmpd="sng">
            <a:solidFill>
              <a:schemeClr val="dk2"/>
            </a:solidFill>
            <a:prstDash val="solid"/>
            <a:round/>
            <a:headEnd type="none" w="med" len="med"/>
            <a:tailEnd type="triangle" w="med" len="med"/>
          </a:ln>
        </p:spPr>
      </p:cxnSp>
    </p:spTree>
    <p:extLst>
      <p:ext uri="{BB962C8B-B14F-4D97-AF65-F5344CB8AC3E}">
        <p14:creationId xmlns:p14="http://schemas.microsoft.com/office/powerpoint/2010/main" val="214107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879927C9-9783-9473-B315-761195D9A2D3}"/>
              </a:ext>
            </a:extLst>
          </p:cNvPr>
          <p:cNvPicPr>
            <a:picLocks noChangeAspect="1"/>
          </p:cNvPicPr>
          <p:nvPr/>
        </p:nvPicPr>
        <p:blipFill>
          <a:blip r:embed="rId3"/>
          <a:stretch>
            <a:fillRect/>
          </a:stretch>
        </p:blipFill>
        <p:spPr>
          <a:xfrm>
            <a:off x="1343019" y="519112"/>
            <a:ext cx="9063370" cy="4624387"/>
          </a:xfrm>
          <a:prstGeom prst="rect">
            <a:avLst/>
          </a:prstGeom>
        </p:spPr>
      </p:pic>
      <p:sp>
        <p:nvSpPr>
          <p:cNvPr id="4" name="Google Shape;477;p33">
            <a:extLst>
              <a:ext uri="{FF2B5EF4-FFF2-40B4-BE49-F238E27FC236}">
                <a16:creationId xmlns:a16="http://schemas.microsoft.com/office/drawing/2014/main" id="{DF63B5DC-778F-479F-2E46-BE321168D50F}"/>
              </a:ext>
            </a:extLst>
          </p:cNvPr>
          <p:cNvSpPr txBox="1">
            <a:spLocks/>
          </p:cNvSpPr>
          <p:nvPr/>
        </p:nvSpPr>
        <p:spPr>
          <a:xfrm>
            <a:off x="472212" y="277876"/>
            <a:ext cx="71477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9pPr>
          </a:lstStyle>
          <a:p>
            <a:r>
              <a:rPr lang="fr-FR" sz="1800" dirty="0"/>
              <a:t>Réseau de collaboration d’auteurs</a:t>
            </a:r>
          </a:p>
          <a:p>
            <a:r>
              <a:rPr lang="fr-FR" sz="1800" dirty="0"/>
              <a:t>Jusqu’en 2015</a:t>
            </a:r>
          </a:p>
        </p:txBody>
      </p:sp>
      <p:sp>
        <p:nvSpPr>
          <p:cNvPr id="10" name="Google Shape;951;p45">
            <a:extLst>
              <a:ext uri="{FF2B5EF4-FFF2-40B4-BE49-F238E27FC236}">
                <a16:creationId xmlns:a16="http://schemas.microsoft.com/office/drawing/2014/main" id="{BE0EEB08-96C0-5FAA-CC51-496CC416B878}"/>
              </a:ext>
            </a:extLst>
          </p:cNvPr>
          <p:cNvSpPr txBox="1">
            <a:spLocks/>
          </p:cNvSpPr>
          <p:nvPr/>
        </p:nvSpPr>
        <p:spPr>
          <a:xfrm>
            <a:off x="472211" y="1369599"/>
            <a:ext cx="3126605" cy="361673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err="1"/>
              <a:t>Détails</a:t>
            </a:r>
            <a:r>
              <a:rPr lang="en-US" b="1" dirty="0"/>
              <a:t> de construction :</a:t>
            </a:r>
          </a:p>
          <a:p>
            <a:pPr marL="285750" indent="-285750">
              <a:buFont typeface="Arial" panose="020B0604020202020204" pitchFamily="34" charset="0"/>
              <a:buChar char="•"/>
            </a:pPr>
            <a:endParaRPr lang="en-US" sz="1000" dirty="0"/>
          </a:p>
          <a:p>
            <a:pPr marL="285750" indent="-285750">
              <a:buFont typeface="Arial" panose="020B0604020202020204" pitchFamily="34" charset="0"/>
              <a:buChar char="•"/>
            </a:pPr>
            <a:r>
              <a:rPr lang="en-US" sz="1100" dirty="0">
                <a:solidFill>
                  <a:schemeClr val="dk1"/>
                </a:solidFill>
                <a:latin typeface="Imprima"/>
              </a:rPr>
              <a:t>Lien entre deux auteurs </a:t>
            </a:r>
            <a:r>
              <a:rPr lang="en-US" sz="1100" dirty="0" err="1">
                <a:solidFill>
                  <a:schemeClr val="dk1"/>
                </a:solidFill>
                <a:latin typeface="Imprima"/>
              </a:rPr>
              <a:t>si</a:t>
            </a:r>
            <a:r>
              <a:rPr lang="en-US" sz="1100" dirty="0">
                <a:solidFill>
                  <a:schemeClr val="dk1"/>
                </a:solidFill>
                <a:latin typeface="Imprima"/>
              </a:rPr>
              <a:t> co-publication</a:t>
            </a:r>
          </a:p>
          <a:p>
            <a:pPr marL="285750" indent="-285750">
              <a:buFont typeface="Arial" panose="020B0604020202020204" pitchFamily="34" charset="0"/>
              <a:buChar char="•"/>
            </a:pPr>
            <a:endParaRPr lang="en-US" sz="1100" dirty="0">
              <a:solidFill>
                <a:schemeClr val="dk1"/>
              </a:solidFill>
              <a:latin typeface="Imprima"/>
            </a:endParaRPr>
          </a:p>
          <a:p>
            <a:pPr marL="285750" indent="-285750">
              <a:buFont typeface="Arial" panose="020B0604020202020204" pitchFamily="34" charset="0"/>
              <a:buChar char="•"/>
            </a:pPr>
            <a:r>
              <a:rPr lang="en-US" sz="1100" dirty="0">
                <a:solidFill>
                  <a:schemeClr val="dk1"/>
                </a:solidFill>
                <a:latin typeface="Imprima"/>
              </a:rPr>
              <a:t>La taille des </a:t>
            </a:r>
            <a:r>
              <a:rPr lang="en-US" sz="1100" dirty="0" err="1">
                <a:solidFill>
                  <a:schemeClr val="dk1"/>
                </a:solidFill>
                <a:latin typeface="Imprima"/>
              </a:rPr>
              <a:t>noeuds</a:t>
            </a:r>
            <a:r>
              <a:rPr lang="en-US" sz="1100" dirty="0">
                <a:solidFill>
                  <a:schemeClr val="dk1"/>
                </a:solidFill>
                <a:latin typeface="Imprima"/>
              </a:rPr>
              <a:t> </a:t>
            </a:r>
            <a:r>
              <a:rPr lang="en-US" sz="1100" dirty="0" err="1">
                <a:solidFill>
                  <a:schemeClr val="dk1"/>
                </a:solidFill>
                <a:latin typeface="Imprima"/>
              </a:rPr>
              <a:t>est</a:t>
            </a:r>
            <a:r>
              <a:rPr lang="en-US" sz="1100" dirty="0">
                <a:solidFill>
                  <a:schemeClr val="dk1"/>
                </a:solidFill>
                <a:latin typeface="Imprima"/>
              </a:rPr>
              <a:t> </a:t>
            </a:r>
            <a:r>
              <a:rPr lang="en-US" sz="1100" dirty="0" err="1">
                <a:solidFill>
                  <a:schemeClr val="dk1"/>
                </a:solidFill>
                <a:latin typeface="Imprima"/>
              </a:rPr>
              <a:t>proportionnelle</a:t>
            </a:r>
            <a:r>
              <a:rPr lang="en-US" sz="1100" dirty="0">
                <a:solidFill>
                  <a:schemeClr val="dk1"/>
                </a:solidFill>
                <a:latin typeface="Imprima"/>
              </a:rPr>
              <a:t> au </a:t>
            </a:r>
            <a:r>
              <a:rPr lang="en-US" sz="1100" dirty="0" err="1">
                <a:solidFill>
                  <a:schemeClr val="dk1"/>
                </a:solidFill>
                <a:latin typeface="Imprima"/>
              </a:rPr>
              <a:t>nombre</a:t>
            </a:r>
            <a:r>
              <a:rPr lang="en-US" sz="1100" dirty="0">
                <a:solidFill>
                  <a:schemeClr val="dk1"/>
                </a:solidFill>
                <a:latin typeface="Imprima"/>
              </a:rPr>
              <a:t> de citations</a:t>
            </a:r>
          </a:p>
          <a:p>
            <a:pPr marL="285750" indent="-285750">
              <a:buFont typeface="Arial" panose="020B0604020202020204" pitchFamily="34" charset="0"/>
              <a:buChar char="•"/>
            </a:pPr>
            <a:endParaRPr lang="en-US" sz="1100" dirty="0">
              <a:solidFill>
                <a:schemeClr val="dk1"/>
              </a:solidFill>
              <a:latin typeface="Imprima"/>
            </a:endParaRPr>
          </a:p>
          <a:p>
            <a:pPr marL="285750" indent="-285750">
              <a:buFont typeface="Arial" panose="020B0604020202020204" pitchFamily="34" charset="0"/>
              <a:buChar char="•"/>
            </a:pPr>
            <a:r>
              <a:rPr lang="en-US" sz="1100" dirty="0" err="1">
                <a:solidFill>
                  <a:schemeClr val="dk1"/>
                </a:solidFill>
                <a:latin typeface="Imprima"/>
              </a:rPr>
              <a:t>L’épaisseur</a:t>
            </a:r>
            <a:r>
              <a:rPr lang="en-US" sz="1100" dirty="0">
                <a:solidFill>
                  <a:schemeClr val="dk1"/>
                </a:solidFill>
                <a:latin typeface="Imprima"/>
              </a:rPr>
              <a:t> des arêtes </a:t>
            </a:r>
            <a:r>
              <a:rPr lang="en-US" sz="1100" dirty="0" err="1">
                <a:solidFill>
                  <a:schemeClr val="dk1"/>
                </a:solidFill>
                <a:latin typeface="Imprima"/>
              </a:rPr>
              <a:t>représente</a:t>
            </a:r>
            <a:r>
              <a:rPr lang="en-US" sz="1100" dirty="0">
                <a:solidFill>
                  <a:schemeClr val="dk1"/>
                </a:solidFill>
                <a:latin typeface="Imprima"/>
              </a:rPr>
              <a:t> le </a:t>
            </a:r>
            <a:r>
              <a:rPr lang="en-US" sz="1100" dirty="0" err="1">
                <a:solidFill>
                  <a:schemeClr val="dk1"/>
                </a:solidFill>
                <a:latin typeface="Imprima"/>
              </a:rPr>
              <a:t>nombre</a:t>
            </a:r>
            <a:r>
              <a:rPr lang="en-US" sz="1100" dirty="0">
                <a:solidFill>
                  <a:schemeClr val="dk1"/>
                </a:solidFill>
                <a:latin typeface="Imprima"/>
              </a:rPr>
              <a:t> de collaboration entre deux auteurs</a:t>
            </a:r>
          </a:p>
          <a:p>
            <a:pPr marL="285750" indent="-285750">
              <a:buFont typeface="Arial" panose="020B0604020202020204" pitchFamily="34" charset="0"/>
              <a:buChar char="•"/>
            </a:pPr>
            <a:endParaRPr lang="en-US" sz="1100" dirty="0">
              <a:solidFill>
                <a:schemeClr val="dk1"/>
              </a:solidFill>
              <a:latin typeface="Imprima"/>
            </a:endParaRPr>
          </a:p>
          <a:p>
            <a:pPr marL="285750" indent="-285750">
              <a:buFont typeface="Arial" panose="020B0604020202020204" pitchFamily="34" charset="0"/>
              <a:buChar char="•"/>
            </a:pPr>
            <a:r>
              <a:rPr lang="en-US" sz="1100" dirty="0" err="1">
                <a:solidFill>
                  <a:schemeClr val="dk1"/>
                </a:solidFill>
                <a:latin typeface="Imprima"/>
              </a:rPr>
              <a:t>Détection</a:t>
            </a:r>
            <a:r>
              <a:rPr lang="en-US" sz="1100" dirty="0">
                <a:solidFill>
                  <a:schemeClr val="dk1"/>
                </a:solidFill>
                <a:latin typeface="Imprima"/>
              </a:rPr>
              <a:t> des </a:t>
            </a:r>
            <a:r>
              <a:rPr lang="en-US" sz="1100" dirty="0" err="1">
                <a:solidFill>
                  <a:schemeClr val="dk1"/>
                </a:solidFill>
                <a:latin typeface="Imprima"/>
              </a:rPr>
              <a:t>communautés</a:t>
            </a:r>
            <a:r>
              <a:rPr lang="en-US" sz="1100" dirty="0">
                <a:solidFill>
                  <a:schemeClr val="dk1"/>
                </a:solidFill>
                <a:latin typeface="Imprima"/>
              </a:rPr>
              <a:t> par </a:t>
            </a:r>
            <a:r>
              <a:rPr lang="en-US" sz="1100" dirty="0" err="1">
                <a:solidFill>
                  <a:schemeClr val="dk1"/>
                </a:solidFill>
                <a:latin typeface="Imprima"/>
              </a:rPr>
              <a:t>l’algorithme</a:t>
            </a:r>
            <a:r>
              <a:rPr lang="en-US" sz="1100" dirty="0">
                <a:solidFill>
                  <a:schemeClr val="dk1"/>
                </a:solidFill>
                <a:latin typeface="Imprima"/>
              </a:rPr>
              <a:t> de Louvain</a:t>
            </a:r>
          </a:p>
          <a:p>
            <a:pPr marL="285750" indent="-285750">
              <a:buFont typeface="Arial" panose="020B0604020202020204" pitchFamily="34" charset="0"/>
              <a:buChar char="•"/>
            </a:pPr>
            <a:endParaRPr lang="en-US" sz="1100" dirty="0">
              <a:solidFill>
                <a:schemeClr val="dk1"/>
              </a:solidFill>
              <a:latin typeface="Imprima"/>
            </a:endParaRPr>
          </a:p>
          <a:p>
            <a:pPr marL="285750" indent="-285750">
              <a:buFont typeface="Arial" panose="020B0604020202020204" pitchFamily="34" charset="0"/>
              <a:buChar char="•"/>
            </a:pPr>
            <a:r>
              <a:rPr lang="en-US" sz="1100" dirty="0">
                <a:solidFill>
                  <a:schemeClr val="dk1"/>
                </a:solidFill>
                <a:latin typeface="Imprima"/>
              </a:rPr>
              <a:t>Mise </a:t>
            </a:r>
            <a:r>
              <a:rPr lang="en-US" sz="1100" dirty="0" err="1">
                <a:solidFill>
                  <a:schemeClr val="dk1"/>
                </a:solidFill>
                <a:latin typeface="Imprima"/>
              </a:rPr>
              <a:t>en</a:t>
            </a:r>
            <a:r>
              <a:rPr lang="en-US" sz="1100" dirty="0">
                <a:solidFill>
                  <a:schemeClr val="dk1"/>
                </a:solidFill>
                <a:latin typeface="Imprima"/>
              </a:rPr>
              <a:t> </a:t>
            </a:r>
            <a:r>
              <a:rPr lang="en-US" sz="1100" dirty="0" err="1">
                <a:solidFill>
                  <a:schemeClr val="dk1"/>
                </a:solidFill>
                <a:latin typeface="Imprima"/>
              </a:rPr>
              <a:t>forme</a:t>
            </a:r>
            <a:r>
              <a:rPr lang="en-US" sz="1100" dirty="0">
                <a:solidFill>
                  <a:schemeClr val="dk1"/>
                </a:solidFill>
                <a:latin typeface="Imprima"/>
              </a:rPr>
              <a:t> du </a:t>
            </a:r>
            <a:r>
              <a:rPr lang="en-US" sz="1100" dirty="0" err="1">
                <a:solidFill>
                  <a:schemeClr val="dk1"/>
                </a:solidFill>
                <a:latin typeface="Imprima"/>
              </a:rPr>
              <a:t>graphe</a:t>
            </a:r>
            <a:r>
              <a:rPr lang="en-US" sz="1100" dirty="0">
                <a:solidFill>
                  <a:schemeClr val="dk1"/>
                </a:solidFill>
                <a:latin typeface="Imprima"/>
              </a:rPr>
              <a:t> par </a:t>
            </a:r>
            <a:r>
              <a:rPr lang="en-US" sz="1100" dirty="0" err="1">
                <a:solidFill>
                  <a:schemeClr val="dk1"/>
                </a:solidFill>
                <a:latin typeface="Imprima"/>
              </a:rPr>
              <a:t>l’algorithme</a:t>
            </a:r>
            <a:r>
              <a:rPr lang="en-US" sz="1100" dirty="0">
                <a:solidFill>
                  <a:schemeClr val="dk1"/>
                </a:solidFill>
                <a:latin typeface="Imprima"/>
              </a:rPr>
              <a:t> de force ForceAtlas2</a:t>
            </a:r>
          </a:p>
        </p:txBody>
      </p:sp>
    </p:spTree>
    <p:extLst>
      <p:ext uri="{BB962C8B-B14F-4D97-AF65-F5344CB8AC3E}">
        <p14:creationId xmlns:p14="http://schemas.microsoft.com/office/powerpoint/2010/main" val="2021415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F30241BD-6018-8F6F-E476-4CC2041EBC65}"/>
              </a:ext>
            </a:extLst>
          </p:cNvPr>
          <p:cNvPicPr>
            <a:picLocks noChangeAspect="1"/>
          </p:cNvPicPr>
          <p:nvPr/>
        </p:nvPicPr>
        <p:blipFill>
          <a:blip r:embed="rId3"/>
          <a:stretch>
            <a:fillRect/>
          </a:stretch>
        </p:blipFill>
        <p:spPr>
          <a:xfrm>
            <a:off x="1281105" y="0"/>
            <a:ext cx="10080785" cy="5143500"/>
          </a:xfrm>
          <a:prstGeom prst="rect">
            <a:avLst/>
          </a:prstGeom>
        </p:spPr>
      </p:pic>
      <p:sp>
        <p:nvSpPr>
          <p:cNvPr id="6" name="Google Shape;477;p33">
            <a:extLst>
              <a:ext uri="{FF2B5EF4-FFF2-40B4-BE49-F238E27FC236}">
                <a16:creationId xmlns:a16="http://schemas.microsoft.com/office/drawing/2014/main" id="{5EB0563C-15BF-8626-F033-CCD5B306C3A1}"/>
              </a:ext>
            </a:extLst>
          </p:cNvPr>
          <p:cNvSpPr txBox="1">
            <a:spLocks/>
          </p:cNvSpPr>
          <p:nvPr/>
        </p:nvSpPr>
        <p:spPr>
          <a:xfrm>
            <a:off x="472212" y="277876"/>
            <a:ext cx="71477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9pPr>
          </a:lstStyle>
          <a:p>
            <a:r>
              <a:rPr lang="fr-FR" sz="1800" dirty="0"/>
              <a:t>Jusqu’en août 2023</a:t>
            </a:r>
          </a:p>
        </p:txBody>
      </p:sp>
      <p:sp>
        <p:nvSpPr>
          <p:cNvPr id="7" name="Google Shape;951;p45">
            <a:extLst>
              <a:ext uri="{FF2B5EF4-FFF2-40B4-BE49-F238E27FC236}">
                <a16:creationId xmlns:a16="http://schemas.microsoft.com/office/drawing/2014/main" id="{3749361C-3768-000F-CE19-7F66BF7A2630}"/>
              </a:ext>
            </a:extLst>
          </p:cNvPr>
          <p:cNvSpPr txBox="1">
            <a:spLocks/>
          </p:cNvSpPr>
          <p:nvPr/>
        </p:nvSpPr>
        <p:spPr>
          <a:xfrm>
            <a:off x="472212" y="1150519"/>
            <a:ext cx="2904402" cy="361673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b="1" dirty="0"/>
              <a:t>Remarques :</a:t>
            </a:r>
          </a:p>
          <a:p>
            <a:pPr marL="285750" indent="-285750">
              <a:buFont typeface="Arial" panose="020B0604020202020204" pitchFamily="34" charset="0"/>
              <a:buChar char="•"/>
            </a:pPr>
            <a:endParaRPr lang="en-US" sz="1000" dirty="0"/>
          </a:p>
          <a:p>
            <a:pPr marL="285750" indent="-285750">
              <a:buFont typeface="Arial" panose="020B0604020202020204" pitchFamily="34" charset="0"/>
              <a:buChar char="•"/>
            </a:pPr>
            <a:r>
              <a:rPr lang="en-US" sz="1100" dirty="0">
                <a:solidFill>
                  <a:schemeClr val="dk1"/>
                </a:solidFill>
                <a:latin typeface="Imprima"/>
                <a:sym typeface="Imprima"/>
              </a:rPr>
              <a:t>Augmentation du </a:t>
            </a:r>
            <a:r>
              <a:rPr lang="en-US" sz="1100" dirty="0" err="1">
                <a:solidFill>
                  <a:schemeClr val="dk1"/>
                </a:solidFill>
                <a:latin typeface="Imprima"/>
                <a:sym typeface="Imprima"/>
              </a:rPr>
              <a:t>nombre</a:t>
            </a:r>
            <a:r>
              <a:rPr lang="en-US" sz="1100" dirty="0">
                <a:solidFill>
                  <a:schemeClr val="dk1"/>
                </a:solidFill>
                <a:latin typeface="Imprima"/>
                <a:sym typeface="Imprima"/>
              </a:rPr>
              <a:t> </a:t>
            </a:r>
            <a:r>
              <a:rPr lang="en-US" sz="1100" dirty="0" err="1">
                <a:solidFill>
                  <a:schemeClr val="dk1"/>
                </a:solidFill>
                <a:latin typeface="Imprima"/>
                <a:sym typeface="Imprima"/>
              </a:rPr>
              <a:t>d’auteurs</a:t>
            </a:r>
            <a:r>
              <a:rPr lang="en-US" sz="1100" dirty="0">
                <a:solidFill>
                  <a:schemeClr val="dk1"/>
                </a:solidFill>
                <a:latin typeface="Imprima"/>
                <a:sym typeface="Imprima"/>
              </a:rPr>
              <a:t> (116 </a:t>
            </a:r>
            <a:r>
              <a:rPr lang="en-US" sz="1100" dirty="0" err="1">
                <a:solidFill>
                  <a:schemeClr val="dk1"/>
                </a:solidFill>
                <a:latin typeface="Imprima"/>
                <a:sym typeface="Imprima"/>
              </a:rPr>
              <a:t>en</a:t>
            </a:r>
            <a:r>
              <a:rPr lang="en-US" sz="1100" dirty="0">
                <a:solidFill>
                  <a:schemeClr val="dk1"/>
                </a:solidFill>
                <a:latin typeface="Imprima"/>
                <a:sym typeface="Imprima"/>
              </a:rPr>
              <a:t> 2015 </a:t>
            </a:r>
            <a:r>
              <a:rPr lang="en-US" sz="1100" dirty="0" err="1">
                <a:solidFill>
                  <a:schemeClr val="dk1"/>
                </a:solidFill>
                <a:latin typeface="Imprima"/>
                <a:sym typeface="Imprima"/>
              </a:rPr>
              <a:t>contre</a:t>
            </a:r>
            <a:r>
              <a:rPr lang="en-US" sz="1100" dirty="0">
                <a:solidFill>
                  <a:schemeClr val="dk1"/>
                </a:solidFill>
                <a:latin typeface="Imprima"/>
                <a:sym typeface="Imprima"/>
              </a:rPr>
              <a:t> 923 </a:t>
            </a:r>
            <a:r>
              <a:rPr lang="en-US" sz="1100" dirty="0" err="1">
                <a:solidFill>
                  <a:schemeClr val="dk1"/>
                </a:solidFill>
                <a:latin typeface="Imprima"/>
                <a:sym typeface="Imprima"/>
              </a:rPr>
              <a:t>en</a:t>
            </a:r>
            <a:r>
              <a:rPr lang="en-US" sz="1100" dirty="0">
                <a:solidFill>
                  <a:schemeClr val="dk1"/>
                </a:solidFill>
                <a:latin typeface="Imprima"/>
                <a:sym typeface="Imprima"/>
              </a:rPr>
              <a:t> 2023)</a:t>
            </a: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r>
              <a:rPr lang="en-US" sz="1100" dirty="0" err="1">
                <a:solidFill>
                  <a:schemeClr val="dk1"/>
                </a:solidFill>
                <a:latin typeface="Imprima"/>
                <a:sym typeface="Imprima"/>
              </a:rPr>
              <a:t>Baisse</a:t>
            </a:r>
            <a:r>
              <a:rPr lang="en-US" sz="1100" dirty="0">
                <a:solidFill>
                  <a:schemeClr val="dk1"/>
                </a:solidFill>
                <a:latin typeface="Imprima"/>
                <a:sym typeface="Imprima"/>
              </a:rPr>
              <a:t> de la </a:t>
            </a:r>
            <a:r>
              <a:rPr lang="en-US" sz="1100" dirty="0" err="1">
                <a:solidFill>
                  <a:schemeClr val="dk1"/>
                </a:solidFill>
                <a:latin typeface="Imprima"/>
                <a:sym typeface="Imprima"/>
              </a:rPr>
              <a:t>densité</a:t>
            </a:r>
            <a:r>
              <a:rPr lang="en-US" sz="1100" dirty="0">
                <a:solidFill>
                  <a:schemeClr val="dk1"/>
                </a:solidFill>
                <a:latin typeface="Imprima"/>
                <a:sym typeface="Imprima"/>
              </a:rPr>
              <a:t> du </a:t>
            </a:r>
            <a:r>
              <a:rPr lang="en-US" sz="1100" dirty="0" err="1">
                <a:solidFill>
                  <a:schemeClr val="dk1"/>
                </a:solidFill>
                <a:latin typeface="Imprima"/>
                <a:sym typeface="Imprima"/>
              </a:rPr>
              <a:t>graphe</a:t>
            </a:r>
            <a:r>
              <a:rPr lang="en-US" sz="1100" dirty="0">
                <a:solidFill>
                  <a:schemeClr val="dk1"/>
                </a:solidFill>
                <a:latin typeface="Imprima"/>
                <a:sym typeface="Imprima"/>
              </a:rPr>
              <a:t> (1,84% </a:t>
            </a:r>
            <a:r>
              <a:rPr lang="en-US" sz="1100" dirty="0" err="1">
                <a:solidFill>
                  <a:schemeClr val="dk1"/>
                </a:solidFill>
                <a:latin typeface="Imprima"/>
                <a:sym typeface="Imprima"/>
              </a:rPr>
              <a:t>en</a:t>
            </a:r>
            <a:r>
              <a:rPr lang="en-US" sz="1100" dirty="0">
                <a:solidFill>
                  <a:schemeClr val="dk1"/>
                </a:solidFill>
                <a:latin typeface="Imprima"/>
                <a:sym typeface="Imprima"/>
              </a:rPr>
              <a:t> 2015 </a:t>
            </a:r>
            <a:r>
              <a:rPr lang="en-US" sz="1100" dirty="0" err="1">
                <a:solidFill>
                  <a:schemeClr val="dk1"/>
                </a:solidFill>
                <a:latin typeface="Imprima"/>
                <a:sym typeface="Imprima"/>
              </a:rPr>
              <a:t>contre</a:t>
            </a:r>
            <a:r>
              <a:rPr lang="en-US" sz="1100" dirty="0">
                <a:solidFill>
                  <a:schemeClr val="dk1"/>
                </a:solidFill>
                <a:latin typeface="Imprima"/>
                <a:sym typeface="Imprima"/>
              </a:rPr>
              <a:t> 0,32% </a:t>
            </a:r>
            <a:r>
              <a:rPr lang="en-US" sz="1100" dirty="0" err="1">
                <a:solidFill>
                  <a:schemeClr val="dk1"/>
                </a:solidFill>
                <a:latin typeface="Imprima"/>
                <a:sym typeface="Imprima"/>
              </a:rPr>
              <a:t>en</a:t>
            </a:r>
            <a:r>
              <a:rPr lang="en-US" sz="1100" dirty="0">
                <a:solidFill>
                  <a:schemeClr val="dk1"/>
                </a:solidFill>
                <a:latin typeface="Imprima"/>
                <a:sym typeface="Imprima"/>
              </a:rPr>
              <a:t> 2023)</a:t>
            </a: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pPr marL="285750" indent="-285750">
              <a:buFont typeface="Arial" panose="020B0604020202020204" pitchFamily="34" charset="0"/>
              <a:buChar char="•"/>
            </a:pPr>
            <a:endParaRPr lang="en-US" sz="1100" dirty="0">
              <a:solidFill>
                <a:schemeClr val="dk1"/>
              </a:solidFill>
              <a:latin typeface="Imprima"/>
              <a:sym typeface="Imprima"/>
            </a:endParaRPr>
          </a:p>
          <a:p>
            <a:r>
              <a:rPr lang="en-US" sz="1100" dirty="0">
                <a:solidFill>
                  <a:schemeClr val="dk1"/>
                </a:solidFill>
                <a:latin typeface="Imprima"/>
                <a:sym typeface="Imprima"/>
              </a:rPr>
              <a:t>La </a:t>
            </a:r>
            <a:r>
              <a:rPr lang="en-US" sz="1100" dirty="0" err="1">
                <a:solidFill>
                  <a:schemeClr val="dk1"/>
                </a:solidFill>
                <a:latin typeface="Imprima"/>
                <a:sym typeface="Imprima"/>
              </a:rPr>
              <a:t>baisse</a:t>
            </a:r>
            <a:r>
              <a:rPr lang="en-US" sz="1100" dirty="0">
                <a:solidFill>
                  <a:schemeClr val="dk1"/>
                </a:solidFill>
                <a:latin typeface="Imprima"/>
                <a:sym typeface="Imprima"/>
              </a:rPr>
              <a:t> des </a:t>
            </a:r>
            <a:r>
              <a:rPr lang="en-US" sz="1100" dirty="0" err="1">
                <a:solidFill>
                  <a:schemeClr val="dk1"/>
                </a:solidFill>
                <a:latin typeface="Imprima"/>
                <a:sym typeface="Imprima"/>
              </a:rPr>
              <a:t>coûts</a:t>
            </a:r>
            <a:r>
              <a:rPr lang="en-US" sz="1100" dirty="0">
                <a:solidFill>
                  <a:schemeClr val="dk1"/>
                </a:solidFill>
                <a:latin typeface="Imprima"/>
                <a:sym typeface="Imprima"/>
              </a:rPr>
              <a:t> </a:t>
            </a:r>
            <a:r>
              <a:rPr lang="en-US" sz="1100" dirty="0" err="1">
                <a:solidFill>
                  <a:schemeClr val="dk1"/>
                </a:solidFill>
                <a:latin typeface="Imprima"/>
                <a:sym typeface="Imprima"/>
              </a:rPr>
              <a:t>d’apprentissage</a:t>
            </a:r>
            <a:r>
              <a:rPr lang="en-US" sz="1100" dirty="0">
                <a:solidFill>
                  <a:schemeClr val="dk1"/>
                </a:solidFill>
                <a:latin typeface="Imprima"/>
                <a:sym typeface="Imprima"/>
              </a:rPr>
              <a:t> </a:t>
            </a:r>
            <a:r>
              <a:rPr lang="en-US" sz="1100" dirty="0" err="1">
                <a:solidFill>
                  <a:schemeClr val="dk1"/>
                </a:solidFill>
                <a:latin typeface="Imprima"/>
                <a:sym typeface="Imprima"/>
              </a:rPr>
              <a:t>favorise</a:t>
            </a:r>
            <a:r>
              <a:rPr lang="en-US" sz="1100" dirty="0">
                <a:solidFill>
                  <a:schemeClr val="dk1"/>
                </a:solidFill>
                <a:latin typeface="Imprima"/>
                <a:sym typeface="Imprima"/>
              </a:rPr>
              <a:t> la propagation des </a:t>
            </a:r>
            <a:r>
              <a:rPr lang="en-US" sz="1100" dirty="0" err="1">
                <a:solidFill>
                  <a:schemeClr val="dk1"/>
                </a:solidFill>
                <a:latin typeface="Imprima"/>
                <a:sym typeface="Imprima"/>
              </a:rPr>
              <a:t>méthodes</a:t>
            </a:r>
            <a:r>
              <a:rPr lang="en-US" sz="1100" dirty="0">
                <a:solidFill>
                  <a:schemeClr val="dk1"/>
                </a:solidFill>
                <a:latin typeface="Imprima"/>
                <a:sym typeface="Imprima"/>
              </a:rPr>
              <a:t> NLP dans le champ</a:t>
            </a:r>
          </a:p>
        </p:txBody>
      </p:sp>
      <p:sp>
        <p:nvSpPr>
          <p:cNvPr id="8" name="Flèche : bas 7">
            <a:extLst>
              <a:ext uri="{FF2B5EF4-FFF2-40B4-BE49-F238E27FC236}">
                <a16:creationId xmlns:a16="http://schemas.microsoft.com/office/drawing/2014/main" id="{A4A7401D-F893-4B4D-1ED5-668A5691A823}"/>
              </a:ext>
            </a:extLst>
          </p:cNvPr>
          <p:cNvSpPr/>
          <p:nvPr/>
        </p:nvSpPr>
        <p:spPr>
          <a:xfrm>
            <a:off x="1419235" y="2605083"/>
            <a:ext cx="814387" cy="881062"/>
          </a:xfrm>
          <a:prstGeom prst="downArrow">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814155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28" name="Google Shape;477;p33">
            <a:extLst>
              <a:ext uri="{FF2B5EF4-FFF2-40B4-BE49-F238E27FC236}">
                <a16:creationId xmlns:a16="http://schemas.microsoft.com/office/drawing/2014/main" id="{24104CB3-87C1-D1DF-D5BA-2C651FFDF85C}"/>
              </a:ext>
            </a:extLst>
          </p:cNvPr>
          <p:cNvSpPr txBox="1">
            <a:spLocks/>
          </p:cNvSpPr>
          <p:nvPr/>
        </p:nvSpPr>
        <p:spPr>
          <a:xfrm>
            <a:off x="472212" y="277876"/>
            <a:ext cx="714778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Josefin Sans"/>
              <a:buNone/>
              <a:defRPr sz="3000" b="1" i="0" u="none" strike="noStrike" cap="none">
                <a:solidFill>
                  <a:schemeClr val="dk1"/>
                </a:solidFill>
                <a:latin typeface="Josefin Sans"/>
                <a:ea typeface="Josefin Sans"/>
                <a:cs typeface="Josefin Sans"/>
                <a:sym typeface="Josefin Sans"/>
              </a:defRPr>
            </a:lvl1pPr>
            <a:lvl2pPr marR="0" lvl="1"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2pPr>
            <a:lvl3pPr marR="0" lvl="2"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3pPr>
            <a:lvl4pPr marR="0" lvl="3"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4pPr>
            <a:lvl5pPr marR="0" lvl="4"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5pPr>
            <a:lvl6pPr marR="0" lvl="5"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6pPr>
            <a:lvl7pPr marR="0" lvl="6"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7pPr>
            <a:lvl8pPr marR="0" lvl="7"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8pPr>
            <a:lvl9pPr marR="0" lvl="8" algn="l" rtl="0">
              <a:lnSpc>
                <a:spcPct val="100000"/>
              </a:lnSpc>
              <a:spcBef>
                <a:spcPts val="0"/>
              </a:spcBef>
              <a:spcAft>
                <a:spcPts val="0"/>
              </a:spcAft>
              <a:buClr>
                <a:schemeClr val="dk1"/>
              </a:buClr>
              <a:buSzPts val="3500"/>
              <a:buFont typeface="Josefin Sans"/>
              <a:buNone/>
              <a:defRPr sz="3500" b="0" i="0" u="none" strike="noStrike" cap="none">
                <a:solidFill>
                  <a:schemeClr val="dk1"/>
                </a:solidFill>
                <a:latin typeface="Josefin Sans"/>
                <a:ea typeface="Josefin Sans"/>
                <a:cs typeface="Josefin Sans"/>
                <a:sym typeface="Josefin Sans"/>
              </a:defRPr>
            </a:lvl9pPr>
          </a:lstStyle>
          <a:p>
            <a:r>
              <a:rPr lang="fr-FR" sz="1800" dirty="0"/>
              <a:t>Contenu des recherches</a:t>
            </a:r>
          </a:p>
        </p:txBody>
      </p:sp>
      <p:pic>
        <p:nvPicPr>
          <p:cNvPr id="30" name="Image 29">
            <a:extLst>
              <a:ext uri="{FF2B5EF4-FFF2-40B4-BE49-F238E27FC236}">
                <a16:creationId xmlns:a16="http://schemas.microsoft.com/office/drawing/2014/main" id="{7DC2E596-1518-ADCF-4D24-B7CAECC329BC}"/>
              </a:ext>
            </a:extLst>
          </p:cNvPr>
          <p:cNvPicPr>
            <a:picLocks noChangeAspect="1"/>
          </p:cNvPicPr>
          <p:nvPr/>
        </p:nvPicPr>
        <p:blipFill>
          <a:blip r:embed="rId3"/>
          <a:stretch>
            <a:fillRect/>
          </a:stretch>
        </p:blipFill>
        <p:spPr>
          <a:xfrm>
            <a:off x="0" y="1788026"/>
            <a:ext cx="4697948" cy="3355474"/>
          </a:xfrm>
          <a:prstGeom prst="rect">
            <a:avLst/>
          </a:prstGeom>
        </p:spPr>
      </p:pic>
      <p:pic>
        <p:nvPicPr>
          <p:cNvPr id="32" name="Image 31">
            <a:extLst>
              <a:ext uri="{FF2B5EF4-FFF2-40B4-BE49-F238E27FC236}">
                <a16:creationId xmlns:a16="http://schemas.microsoft.com/office/drawing/2014/main" id="{36F4F30C-DC01-4826-07B9-D5F65FB9BDA0}"/>
              </a:ext>
            </a:extLst>
          </p:cNvPr>
          <p:cNvPicPr>
            <a:picLocks noChangeAspect="1"/>
          </p:cNvPicPr>
          <p:nvPr/>
        </p:nvPicPr>
        <p:blipFill>
          <a:blip r:embed="rId4"/>
          <a:stretch>
            <a:fillRect/>
          </a:stretch>
        </p:blipFill>
        <p:spPr>
          <a:xfrm>
            <a:off x="4571999" y="1887583"/>
            <a:ext cx="4557839" cy="3255917"/>
          </a:xfrm>
          <a:prstGeom prst="rect">
            <a:avLst/>
          </a:prstGeom>
        </p:spPr>
      </p:pic>
      <p:sp>
        <p:nvSpPr>
          <p:cNvPr id="37" name="Google Shape;478;p33">
            <a:extLst>
              <a:ext uri="{FF2B5EF4-FFF2-40B4-BE49-F238E27FC236}">
                <a16:creationId xmlns:a16="http://schemas.microsoft.com/office/drawing/2014/main" id="{BC99FE92-87FA-8DC4-5F28-91C9411108B0}"/>
              </a:ext>
            </a:extLst>
          </p:cNvPr>
          <p:cNvSpPr txBox="1">
            <a:spLocks/>
          </p:cNvSpPr>
          <p:nvPr/>
        </p:nvSpPr>
        <p:spPr>
          <a:xfrm>
            <a:off x="604065" y="656661"/>
            <a:ext cx="7259774" cy="1639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Raleway"/>
              <a:buNone/>
              <a:defRPr sz="1800" b="1" i="0" u="none" strike="noStrike" cap="none">
                <a:solidFill>
                  <a:schemeClr val="dk1"/>
                </a:solidFill>
                <a:latin typeface="Josefin Sans"/>
                <a:ea typeface="Josefin Sans"/>
                <a:cs typeface="Josefin Sans"/>
                <a:sym typeface="Josefin Sans"/>
              </a:defRPr>
            </a:lvl1pPr>
            <a:lvl2pPr marL="914400" marR="0" lvl="1"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2pPr>
            <a:lvl3pPr marL="1371600" marR="0" lvl="2"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3pPr>
            <a:lvl4pPr marL="1828800" marR="0" lvl="3"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4pPr>
            <a:lvl5pPr marL="2286000" marR="0" lvl="4"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5pPr>
            <a:lvl6pPr marL="2743200" marR="0" lvl="5"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6pPr>
            <a:lvl7pPr marL="3200400" marR="0" lvl="6"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7pPr>
            <a:lvl8pPr marL="3657600" marR="0" lvl="7"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8pPr>
            <a:lvl9pPr marL="4114800" marR="0" lvl="8" indent="-304800" algn="l" rtl="0">
              <a:lnSpc>
                <a:spcPct val="100000"/>
              </a:lnSpc>
              <a:spcBef>
                <a:spcPts val="0"/>
              </a:spcBef>
              <a:spcAft>
                <a:spcPts val="0"/>
              </a:spcAft>
              <a:buClr>
                <a:schemeClr val="dk1"/>
              </a:buClr>
              <a:buSzPts val="2400"/>
              <a:buFont typeface="Raleway"/>
              <a:buNone/>
              <a:defRPr sz="2400" b="0" i="0" u="none" strike="noStrike" cap="none">
                <a:solidFill>
                  <a:schemeClr val="dk1"/>
                </a:solidFill>
                <a:latin typeface="Raleway"/>
                <a:ea typeface="Raleway"/>
                <a:cs typeface="Raleway"/>
                <a:sym typeface="Raleway"/>
              </a:defRPr>
            </a:lvl9pPr>
          </a:lstStyle>
          <a:p>
            <a:pPr marL="0" indent="0"/>
            <a:r>
              <a:rPr lang="en-US" sz="1200" b="0" dirty="0" err="1">
                <a:latin typeface="Imprima"/>
                <a:sym typeface="Imprima"/>
              </a:rPr>
              <a:t>Détection</a:t>
            </a:r>
            <a:r>
              <a:rPr lang="en-US" sz="1200" b="0" dirty="0">
                <a:latin typeface="Imprima"/>
                <a:sym typeface="Imprima"/>
              </a:rPr>
              <a:t> de </a:t>
            </a:r>
            <a:r>
              <a:rPr lang="en-US" sz="1200" b="0" dirty="0" err="1">
                <a:latin typeface="Imprima"/>
                <a:sym typeface="Imprima"/>
              </a:rPr>
              <a:t>thèmes</a:t>
            </a:r>
            <a:r>
              <a:rPr lang="en-US" sz="1200" b="0" dirty="0">
                <a:latin typeface="Imprima"/>
                <a:sym typeface="Imprima"/>
              </a:rPr>
              <a:t> avec </a:t>
            </a:r>
            <a:r>
              <a:rPr lang="en-US" sz="1200" b="0" dirty="0" err="1">
                <a:latin typeface="Imprima"/>
                <a:sym typeface="Imprima"/>
              </a:rPr>
              <a:t>l’algorithme</a:t>
            </a:r>
            <a:r>
              <a:rPr lang="en-US" sz="1200" b="0" dirty="0">
                <a:latin typeface="Imprima"/>
                <a:sym typeface="Imprima"/>
              </a:rPr>
              <a:t> STM (Roberts et al., 2014)</a:t>
            </a:r>
          </a:p>
          <a:p>
            <a:pPr>
              <a:spcBef>
                <a:spcPts val="1000"/>
              </a:spcBef>
              <a:buSzPts val="1200"/>
              <a:buFont typeface="Raleway"/>
              <a:buChar char="●"/>
            </a:pPr>
            <a:r>
              <a:rPr lang="en-US" sz="1200" b="0" dirty="0">
                <a:latin typeface="Imprima"/>
                <a:sym typeface="Imprima"/>
              </a:rPr>
              <a:t>Le </a:t>
            </a:r>
            <a:r>
              <a:rPr lang="en-US" sz="1200" b="0" dirty="0" err="1">
                <a:latin typeface="Imprima"/>
                <a:sym typeface="Imprima"/>
              </a:rPr>
              <a:t>nombre</a:t>
            </a:r>
            <a:r>
              <a:rPr lang="en-US" sz="1200" b="0" dirty="0">
                <a:latin typeface="Imprima"/>
                <a:sym typeface="Imprima"/>
              </a:rPr>
              <a:t> de themes par </a:t>
            </a:r>
            <a:r>
              <a:rPr lang="en-US" sz="1200" b="0" dirty="0" err="1">
                <a:latin typeface="Imprima"/>
                <a:sym typeface="Imprima"/>
              </a:rPr>
              <a:t>période</a:t>
            </a:r>
            <a:r>
              <a:rPr lang="en-US" sz="1200" b="0" dirty="0">
                <a:latin typeface="Imprima"/>
                <a:sym typeface="Imprima"/>
              </a:rPr>
              <a:t> </a:t>
            </a:r>
            <a:r>
              <a:rPr lang="en-US" sz="1200" b="0" dirty="0" err="1">
                <a:latin typeface="Imprima"/>
                <a:sym typeface="Imprima"/>
              </a:rPr>
              <a:t>augmente</a:t>
            </a:r>
            <a:r>
              <a:rPr lang="en-US" sz="1200" b="0" dirty="0">
                <a:latin typeface="Imprima"/>
                <a:sym typeface="Imprima"/>
              </a:rPr>
              <a:t> de manière </a:t>
            </a:r>
            <a:r>
              <a:rPr lang="en-US" sz="1200" b="0" dirty="0" err="1">
                <a:latin typeface="Imprima"/>
                <a:sym typeface="Imprima"/>
              </a:rPr>
              <a:t>régulière</a:t>
            </a:r>
            <a:r>
              <a:rPr lang="en-US" sz="1200" b="0" dirty="0">
                <a:latin typeface="Imprima"/>
                <a:sym typeface="Imprima"/>
              </a:rPr>
              <a:t>, </a:t>
            </a:r>
            <a:r>
              <a:rPr lang="en-US" sz="1200" b="0" dirty="0" err="1">
                <a:latin typeface="Imprima"/>
                <a:sym typeface="Imprima"/>
              </a:rPr>
              <a:t>plutôt</a:t>
            </a:r>
            <a:r>
              <a:rPr lang="en-US" sz="1200" b="0" dirty="0">
                <a:latin typeface="Imprima"/>
                <a:sym typeface="Imprima"/>
              </a:rPr>
              <a:t> par accumulation que par substitution</a:t>
            </a:r>
          </a:p>
          <a:p>
            <a:pPr>
              <a:buSzPts val="1200"/>
              <a:buFont typeface="Raleway"/>
              <a:buChar char="●"/>
            </a:pPr>
            <a:r>
              <a:rPr lang="fr-FR" sz="1200" b="0" dirty="0">
                <a:latin typeface="Imprima"/>
                <a:sym typeface="Imprima"/>
              </a:rPr>
              <a:t>L’augmentation du nombre de thèmes correspond à l’émergence de nouveaux ensemble de données et de nouveaux problèmes de recherche</a:t>
            </a:r>
            <a:endParaRPr lang="en-US" sz="1200" b="0" dirty="0">
              <a:latin typeface="Imprima"/>
              <a:sym typeface="Imprima"/>
            </a:endParaRPr>
          </a:p>
        </p:txBody>
      </p:sp>
    </p:spTree>
    <p:extLst>
      <p:ext uri="{BB962C8B-B14F-4D97-AF65-F5344CB8AC3E}">
        <p14:creationId xmlns:p14="http://schemas.microsoft.com/office/powerpoint/2010/main" val="3747653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36"/>
          <p:cNvSpPr txBox="1">
            <a:spLocks noGrp="1"/>
          </p:cNvSpPr>
          <p:nvPr>
            <p:ph type="subTitle" idx="2"/>
          </p:nvPr>
        </p:nvSpPr>
        <p:spPr>
          <a:xfrm>
            <a:off x="509047" y="1793412"/>
            <a:ext cx="3801173"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L'adoption des méthodes NLP dans des revues de marketing de premier plan suggère qu'il ne s'agit pas d'une simple tendance, mais d'une innovation qui s’implante progressivement dans le domaine</a:t>
            </a:r>
            <a:endParaRPr dirty="0"/>
          </a:p>
        </p:txBody>
      </p:sp>
      <p:sp>
        <p:nvSpPr>
          <p:cNvPr id="566" name="Google Shape;566;p36"/>
          <p:cNvSpPr txBox="1">
            <a:spLocks noGrp="1"/>
          </p:cNvSpPr>
          <p:nvPr>
            <p:ph type="subTitle" idx="3"/>
          </p:nvPr>
        </p:nvSpPr>
        <p:spPr>
          <a:xfrm>
            <a:off x="5196275" y="1750995"/>
            <a:ext cx="2967000" cy="102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L’entraînement de modèles spécifiques demeure le plus performant (</a:t>
            </a:r>
            <a:r>
              <a:rPr lang="fr-FR" dirty="0" err="1"/>
              <a:t>Krugmann</a:t>
            </a:r>
            <a:r>
              <a:rPr lang="fr-FR" dirty="0"/>
              <a:t> &amp; Hartmann, 2024)</a:t>
            </a:r>
          </a:p>
          <a:p>
            <a:pPr marL="0" lvl="0" indent="0" algn="l" rtl="0">
              <a:spcBef>
                <a:spcPts val="0"/>
              </a:spcBef>
              <a:spcAft>
                <a:spcPts val="0"/>
              </a:spcAft>
              <a:buNone/>
            </a:pPr>
            <a:endParaRPr lang="fr-FR" dirty="0"/>
          </a:p>
          <a:p>
            <a:pPr marL="0" lvl="0" indent="0" algn="l" rtl="0">
              <a:spcBef>
                <a:spcPts val="0"/>
              </a:spcBef>
              <a:spcAft>
                <a:spcPts val="0"/>
              </a:spcAft>
              <a:buNone/>
            </a:pPr>
            <a:endParaRPr dirty="0"/>
          </a:p>
        </p:txBody>
      </p:sp>
      <p:sp>
        <p:nvSpPr>
          <p:cNvPr id="568" name="Google Shape;568;p36"/>
          <p:cNvSpPr txBox="1">
            <a:spLocks noGrp="1"/>
          </p:cNvSpPr>
          <p:nvPr>
            <p:ph type="subTitle" idx="5"/>
          </p:nvPr>
        </p:nvSpPr>
        <p:spPr>
          <a:xfrm>
            <a:off x="5196274" y="2542689"/>
            <a:ext cx="3415111" cy="15579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Les LLMs réduisent les coûts d’apprentissage pour l’analyse du sentiment et la classification de textes</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Bon niveau de performance sans entraînement</a:t>
            </a:r>
          </a:p>
          <a:p>
            <a:pPr marL="0" lvl="0" indent="0" algn="l" rtl="0">
              <a:spcBef>
                <a:spcPts val="0"/>
              </a:spcBef>
              <a:spcAft>
                <a:spcPts val="0"/>
              </a:spcAft>
              <a:buNone/>
            </a:pPr>
            <a:endParaRPr lang="en" dirty="0"/>
          </a:p>
          <a:p>
            <a:pPr marL="0" lvl="0" indent="0" algn="l" rtl="0">
              <a:spcBef>
                <a:spcPts val="0"/>
              </a:spcBef>
              <a:spcAft>
                <a:spcPts val="0"/>
              </a:spcAft>
              <a:buNone/>
            </a:pPr>
            <a:r>
              <a:rPr lang="fr-FR" dirty="0"/>
              <a:t>Simulation basée sur des agents (</a:t>
            </a:r>
            <a:r>
              <a:rPr lang="fr-FR" dirty="0" err="1"/>
              <a:t>Törnberg</a:t>
            </a:r>
            <a:r>
              <a:rPr lang="fr-FR" dirty="0"/>
              <a:t> et al., 2023)</a:t>
            </a:r>
            <a:endParaRPr lang="en" dirty="0"/>
          </a:p>
          <a:p>
            <a:pPr marL="0" lvl="0" indent="0" algn="l" rtl="0">
              <a:spcBef>
                <a:spcPts val="0"/>
              </a:spcBef>
              <a:spcAft>
                <a:spcPts val="0"/>
              </a:spcAft>
              <a:buNone/>
            </a:pPr>
            <a:endParaRPr lang="en" dirty="0"/>
          </a:p>
          <a:p>
            <a:pPr marL="0" lvl="0" indent="0" algn="l" rtl="0">
              <a:spcBef>
                <a:spcPts val="0"/>
              </a:spcBef>
              <a:spcAft>
                <a:spcPts val="0"/>
              </a:spcAft>
              <a:buNone/>
            </a:pPr>
            <a:endParaRPr dirty="0"/>
          </a:p>
        </p:txBody>
      </p:sp>
      <p:sp>
        <p:nvSpPr>
          <p:cNvPr id="569" name="Google Shape;569;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570" name="Google Shape;570;p36"/>
          <p:cNvSpPr txBox="1">
            <a:spLocks noGrp="1"/>
          </p:cNvSpPr>
          <p:nvPr>
            <p:ph type="subTitle" idx="1"/>
          </p:nvPr>
        </p:nvSpPr>
        <p:spPr>
          <a:xfrm>
            <a:off x="725766" y="1411249"/>
            <a:ext cx="2967000" cy="41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NLP &amp; Marketing</a:t>
            </a:r>
            <a:endParaRPr dirty="0"/>
          </a:p>
        </p:txBody>
      </p:sp>
      <p:sp>
        <p:nvSpPr>
          <p:cNvPr id="572" name="Google Shape;572;p36"/>
          <p:cNvSpPr txBox="1">
            <a:spLocks noGrp="1"/>
          </p:cNvSpPr>
          <p:nvPr>
            <p:ph type="subTitle" idx="7"/>
          </p:nvPr>
        </p:nvSpPr>
        <p:spPr>
          <a:xfrm>
            <a:off x="5196273" y="1411249"/>
            <a:ext cx="3334986" cy="41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Futur du NLP en marketing</a:t>
            </a:r>
            <a:endParaRPr dirty="0"/>
          </a:p>
        </p:txBody>
      </p:sp>
    </p:spTree>
    <p:extLst>
      <p:ext uri="{BB962C8B-B14F-4D97-AF65-F5344CB8AC3E}">
        <p14:creationId xmlns:p14="http://schemas.microsoft.com/office/powerpoint/2010/main" val="1901945591"/>
      </p:ext>
    </p:extLst>
  </p:cSld>
  <p:clrMapOvr>
    <a:masterClrMapping/>
  </p:clrMapOvr>
</p:sld>
</file>

<file path=ppt/theme/theme1.xml><?xml version="1.0" encoding="utf-8"?>
<a:theme xmlns:a="http://schemas.openxmlformats.org/drawingml/2006/main" name="Oncology Case Study by Slidesgo">
  <a:themeElements>
    <a:clrScheme name="Simple Light">
      <a:dk1>
        <a:srgbClr val="4C3352"/>
      </a:dk1>
      <a:lt1>
        <a:srgbClr val="FFFFFF"/>
      </a:lt1>
      <a:dk2>
        <a:srgbClr val="654E6A"/>
      </a:dk2>
      <a:lt2>
        <a:srgbClr val="4586B5"/>
      </a:lt2>
      <a:accent1>
        <a:srgbClr val="63A5D4"/>
      </a:accent1>
      <a:accent2>
        <a:srgbClr val="B2C3D9"/>
      </a:accent2>
      <a:accent3>
        <a:srgbClr val="CADAEB"/>
      </a:accent3>
      <a:accent4>
        <a:srgbClr val="EEEDEA"/>
      </a:accent4>
      <a:accent5>
        <a:srgbClr val="D9CEB2"/>
      </a:accent5>
      <a:accent6>
        <a:srgbClr val="39CCAD"/>
      </a:accent6>
      <a:hlink>
        <a:srgbClr val="4C33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932</TotalTime>
  <Words>1052</Words>
  <Application>Microsoft Office PowerPoint</Application>
  <PresentationFormat>Affichage à l'écran (16:9)</PresentationFormat>
  <Paragraphs>131</Paragraphs>
  <Slides>9</Slides>
  <Notes>8</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Raleway</vt:lpstr>
      <vt:lpstr>Josefin Sans</vt:lpstr>
      <vt:lpstr>Arial</vt:lpstr>
      <vt:lpstr>Imprima</vt:lpstr>
      <vt:lpstr>Oncology Case Study by Slidesgo</vt:lpstr>
      <vt:lpstr>La diffusion des méthodes NLP dans la recherche en marketing : une analyse systématique</vt:lpstr>
      <vt:lpstr>Qu’est-ce que le NLP ?</vt:lpstr>
      <vt:lpstr>L’irruption des méthodes NLP dans la recherche en marketing</vt:lpstr>
      <vt:lpstr>Présentation PowerPoint</vt:lpstr>
      <vt:lpstr>Présentation PowerPoint</vt:lpstr>
      <vt:lpstr>Présentation PowerPoint</vt:lpstr>
      <vt:lpstr>Présentation PowerPoint</vt:lpstr>
      <vt:lpstr>Présentation PowerPoint</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Olivier</dc:creator>
  <cp:lastModifiedBy>Olivier CARON</cp:lastModifiedBy>
  <cp:revision>26</cp:revision>
  <dcterms:modified xsi:type="dcterms:W3CDTF">2024-06-05T08:50:03Z</dcterms:modified>
</cp:coreProperties>
</file>